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9" r:id="rId2"/>
  </p:sldMasterIdLst>
  <p:notesMasterIdLst>
    <p:notesMasterId r:id="rId19"/>
  </p:notesMasterIdLst>
  <p:sldIdLst>
    <p:sldId id="276" r:id="rId3"/>
    <p:sldId id="304" r:id="rId4"/>
    <p:sldId id="297" r:id="rId5"/>
    <p:sldId id="302" r:id="rId6"/>
    <p:sldId id="300" r:id="rId7"/>
    <p:sldId id="292" r:id="rId8"/>
    <p:sldId id="293" r:id="rId9"/>
    <p:sldId id="294" r:id="rId10"/>
    <p:sldId id="295" r:id="rId11"/>
    <p:sldId id="303" r:id="rId12"/>
    <p:sldId id="299" r:id="rId13"/>
    <p:sldId id="287" r:id="rId14"/>
    <p:sldId id="278" r:id="rId15"/>
    <p:sldId id="288" r:id="rId16"/>
    <p:sldId id="289" r:id="rId17"/>
    <p:sldId id="305" r:id="rId1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ečná Markéta" initials="KM" lastIdx="2" clrIdx="0">
    <p:extLst>
      <p:ext uri="{19B8F6BF-5375-455C-9EA6-DF929625EA0E}">
        <p15:presenceInfo xmlns:p15="http://schemas.microsoft.com/office/powerpoint/2012/main" userId="S-1-5-21-3039528631-2850849986-3139846408-4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B86"/>
    <a:srgbClr val="E39494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5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8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6DDA-EA18-4DD1-A0DD-68A6F9BAEF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EC4B520-D67A-41DE-8BCD-31D54B1D8672}">
      <dgm:prSet phldrT="[Text]" custT="1"/>
      <dgm:spPr/>
      <dgm:t>
        <a:bodyPr/>
        <a:lstStyle/>
        <a:p>
          <a:r>
            <a:rPr lang="cs-CZ" sz="2000" dirty="0"/>
            <a:t>Hodnoticí kritéria</a:t>
          </a:r>
        </a:p>
      </dgm:t>
    </dgm:pt>
    <dgm:pt modelId="{FF0E0076-576A-4F84-964D-82E37BFA75AD}" type="parTrans" cxnId="{612101F3-C458-46D8-9AAC-52D1E4B8F62A}">
      <dgm:prSet/>
      <dgm:spPr/>
      <dgm:t>
        <a:bodyPr/>
        <a:lstStyle/>
        <a:p>
          <a:endParaRPr lang="cs-CZ"/>
        </a:p>
      </dgm:t>
    </dgm:pt>
    <dgm:pt modelId="{E8F8C7E6-2550-474E-B301-F6EAFE96F20F}" type="sibTrans" cxnId="{612101F3-C458-46D8-9AAC-52D1E4B8F62A}">
      <dgm:prSet/>
      <dgm:spPr/>
      <dgm:t>
        <a:bodyPr/>
        <a:lstStyle/>
        <a:p>
          <a:endParaRPr lang="cs-CZ"/>
        </a:p>
      </dgm:t>
    </dgm:pt>
    <dgm:pt modelId="{69754304-746B-4B93-A194-6054CA94D63D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Základní východiska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(0-10 bodů)</a:t>
          </a:r>
          <a:endParaRPr lang="cs-CZ" sz="1800" dirty="0"/>
        </a:p>
      </dgm:t>
    </dgm:pt>
    <dgm:pt modelId="{DDB6ADBB-8553-492D-B00D-49CFF15D9233}" type="parTrans" cxnId="{DF378247-D39F-429F-8CE6-60354EECE6DD}">
      <dgm:prSet/>
      <dgm:spPr/>
      <dgm:t>
        <a:bodyPr/>
        <a:lstStyle/>
        <a:p>
          <a:endParaRPr lang="cs-CZ"/>
        </a:p>
      </dgm:t>
    </dgm:pt>
    <dgm:pt modelId="{E322530C-ADB3-4185-9466-58C037D21A55}" type="sibTrans" cxnId="{DF378247-D39F-429F-8CE6-60354EECE6DD}">
      <dgm:prSet/>
      <dgm:spPr/>
      <dgm:t>
        <a:bodyPr/>
        <a:lstStyle/>
        <a:p>
          <a:endParaRPr lang="cs-CZ"/>
        </a:p>
      </dgm:t>
    </dgm:pt>
    <dgm:pt modelId="{58F742CD-31C6-4FCF-9401-21791C9E8CE5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</a:t>
          </a:r>
          <a:b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(0-25 bodů)</a:t>
          </a:r>
        </a:p>
      </dgm:t>
    </dgm:pt>
    <dgm:pt modelId="{B014A598-04F3-4D1C-9A88-5ECD1D1BD112}" type="parTrans" cxnId="{70A108E0-A1FB-48FE-A76F-0E97728C9409}">
      <dgm:prSet/>
      <dgm:spPr/>
      <dgm:t>
        <a:bodyPr/>
        <a:lstStyle/>
        <a:p>
          <a:endParaRPr lang="cs-CZ"/>
        </a:p>
      </dgm:t>
    </dgm:pt>
    <dgm:pt modelId="{1AD92E8F-EA5C-4A84-8FB9-191C73F26D20}" type="sibTrans" cxnId="{70A108E0-A1FB-48FE-A76F-0E97728C9409}">
      <dgm:prSet/>
      <dgm:spPr/>
      <dgm:t>
        <a:bodyPr/>
        <a:lstStyle/>
        <a:p>
          <a:endParaRPr lang="cs-CZ"/>
        </a:p>
      </dgm:t>
    </dgm:pt>
    <dgm:pt modelId="{593133F3-51F0-412A-801D-50CB37422D79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 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(0-30 bodů)</a:t>
          </a:r>
        </a:p>
      </dgm:t>
    </dgm:pt>
    <dgm:pt modelId="{0C255B4E-B798-438C-82E4-CEB8EDF62C38}" type="parTrans" cxnId="{92CA13AC-7D74-4094-AC94-CFEECC89830F}">
      <dgm:prSet/>
      <dgm:spPr/>
      <dgm:t>
        <a:bodyPr/>
        <a:lstStyle/>
        <a:p>
          <a:endParaRPr lang="cs-CZ"/>
        </a:p>
      </dgm:t>
    </dgm:pt>
    <dgm:pt modelId="{F75006AD-134D-4AC0-8035-82F17DBFC781}" type="sibTrans" cxnId="{92CA13AC-7D74-4094-AC94-CFEECC89830F}">
      <dgm:prSet/>
      <dgm:spPr/>
      <dgm:t>
        <a:bodyPr/>
        <a:lstStyle/>
        <a:p>
          <a:endParaRPr lang="cs-CZ"/>
        </a:p>
      </dgm:t>
    </dgm:pt>
    <dgm:pt modelId="{1851DAF1-13C0-4109-8390-9DB87B38B3DA}">
      <dgm:prSet phldrT="[Text]" custT="1"/>
      <dgm:spPr/>
      <dgm:t>
        <a:bodyPr/>
        <a:lstStyle/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Dopady projektu </a:t>
          </a:r>
        </a:p>
        <a:p>
          <a:pPr>
            <a:buClr>
              <a:srgbClr val="337B86"/>
            </a:buClr>
          </a:pPr>
          <a:r>
            <a:rPr lang="cs-CZ" sz="1800" dirty="0">
              <a:solidFill>
                <a:schemeClr val="bg1"/>
              </a:solidFill>
            </a:rPr>
            <a:t>(0-35 bodů)</a:t>
          </a:r>
          <a:endParaRPr lang="cs-CZ" sz="1800" dirty="0"/>
        </a:p>
      </dgm:t>
    </dgm:pt>
    <dgm:pt modelId="{1C17F13B-058E-4A57-94D0-EFA30AF5C5DD}" type="parTrans" cxnId="{886E2262-AB0B-41EB-89D7-B21192A8991E}">
      <dgm:prSet/>
      <dgm:spPr/>
      <dgm:t>
        <a:bodyPr/>
        <a:lstStyle/>
        <a:p>
          <a:endParaRPr lang="cs-CZ"/>
        </a:p>
      </dgm:t>
    </dgm:pt>
    <dgm:pt modelId="{69A3C909-E3BD-4BE5-9210-47D1132AC48A}" type="sibTrans" cxnId="{886E2262-AB0B-41EB-89D7-B21192A8991E}">
      <dgm:prSet/>
      <dgm:spPr/>
      <dgm:t>
        <a:bodyPr/>
        <a:lstStyle/>
        <a:p>
          <a:endParaRPr lang="cs-CZ"/>
        </a:p>
      </dgm:t>
    </dgm:pt>
    <dgm:pt modelId="{324C49E9-9FF9-42A3-86E1-424563E6F608}" type="pres">
      <dgm:prSet presAssocID="{ADCF6DDA-EA18-4DD1-A0DD-68A6F9BAEF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B5B11D-877A-4B7C-94A6-1F180A326E0A}" type="pres">
      <dgm:prSet presAssocID="{8EC4B520-D67A-41DE-8BCD-31D54B1D8672}" presName="hierRoot1" presStyleCnt="0"/>
      <dgm:spPr/>
    </dgm:pt>
    <dgm:pt modelId="{2758CFE3-4F02-4690-8268-DD7098998F87}" type="pres">
      <dgm:prSet presAssocID="{8EC4B520-D67A-41DE-8BCD-31D54B1D8672}" presName="composite" presStyleCnt="0"/>
      <dgm:spPr/>
    </dgm:pt>
    <dgm:pt modelId="{AFB53750-BD4A-4941-98B8-E2615423BD65}" type="pres">
      <dgm:prSet presAssocID="{8EC4B520-D67A-41DE-8BCD-31D54B1D8672}" presName="background" presStyleLbl="node0" presStyleIdx="0" presStyleCnt="1"/>
      <dgm:spPr/>
    </dgm:pt>
    <dgm:pt modelId="{80E0F25E-3091-4721-98B2-92EC1BEFB8D3}" type="pres">
      <dgm:prSet presAssocID="{8EC4B520-D67A-41DE-8BCD-31D54B1D8672}" presName="text" presStyleLbl="fgAcc0" presStyleIdx="0" presStyleCnt="1" custLinFactNeighborX="-2908" custLinFactNeighborY="-8554">
        <dgm:presLayoutVars>
          <dgm:chPref val="3"/>
        </dgm:presLayoutVars>
      </dgm:prSet>
      <dgm:spPr/>
    </dgm:pt>
    <dgm:pt modelId="{3E87FCBD-5280-47B6-B3B0-30EC388C3BD1}" type="pres">
      <dgm:prSet presAssocID="{8EC4B520-D67A-41DE-8BCD-31D54B1D8672}" presName="hierChild2" presStyleCnt="0"/>
      <dgm:spPr/>
    </dgm:pt>
    <dgm:pt modelId="{7E5157B9-C810-4E82-8800-3E6F683AA465}" type="pres">
      <dgm:prSet presAssocID="{DDB6ADBB-8553-492D-B00D-49CFF15D9233}" presName="Name10" presStyleLbl="parChTrans1D2" presStyleIdx="0" presStyleCnt="4"/>
      <dgm:spPr/>
    </dgm:pt>
    <dgm:pt modelId="{0049CF31-26CB-4072-AC1C-F47A99950DA3}" type="pres">
      <dgm:prSet presAssocID="{69754304-746B-4B93-A194-6054CA94D63D}" presName="hierRoot2" presStyleCnt="0"/>
      <dgm:spPr/>
    </dgm:pt>
    <dgm:pt modelId="{22736DD4-3D23-47A8-94F8-AFD84E22943F}" type="pres">
      <dgm:prSet presAssocID="{69754304-746B-4B93-A194-6054CA94D63D}" presName="composite2" presStyleCnt="0"/>
      <dgm:spPr/>
    </dgm:pt>
    <dgm:pt modelId="{29355B93-58E7-40B9-A9A7-D71CE35F1DE0}" type="pres">
      <dgm:prSet presAssocID="{69754304-746B-4B93-A194-6054CA94D63D}" presName="background2" presStyleLbl="node2" presStyleIdx="0" presStyleCnt="4"/>
      <dgm:spPr/>
    </dgm:pt>
    <dgm:pt modelId="{788A2A88-F5FF-4E55-AEDD-C8A3E2B06576}" type="pres">
      <dgm:prSet presAssocID="{69754304-746B-4B93-A194-6054CA94D63D}" presName="text2" presStyleLbl="fgAcc2" presStyleIdx="0" presStyleCnt="4">
        <dgm:presLayoutVars>
          <dgm:chPref val="3"/>
        </dgm:presLayoutVars>
      </dgm:prSet>
      <dgm:spPr/>
    </dgm:pt>
    <dgm:pt modelId="{FFAA0D2D-D848-4A02-904E-A7980C9BBCAE}" type="pres">
      <dgm:prSet presAssocID="{69754304-746B-4B93-A194-6054CA94D63D}" presName="hierChild3" presStyleCnt="0"/>
      <dgm:spPr/>
    </dgm:pt>
    <dgm:pt modelId="{A2A97E96-E458-4DFA-95DF-F440EEAC0DC2}" type="pres">
      <dgm:prSet presAssocID="{1C17F13B-058E-4A57-94D0-EFA30AF5C5DD}" presName="Name10" presStyleLbl="parChTrans1D2" presStyleIdx="1" presStyleCnt="4"/>
      <dgm:spPr/>
    </dgm:pt>
    <dgm:pt modelId="{0AE285B2-FF63-4134-8AD4-A572713BAA71}" type="pres">
      <dgm:prSet presAssocID="{1851DAF1-13C0-4109-8390-9DB87B38B3DA}" presName="hierRoot2" presStyleCnt="0"/>
      <dgm:spPr/>
    </dgm:pt>
    <dgm:pt modelId="{62B000CE-2ADB-46A6-A486-7ADE741D8A9A}" type="pres">
      <dgm:prSet presAssocID="{1851DAF1-13C0-4109-8390-9DB87B38B3DA}" presName="composite2" presStyleCnt="0"/>
      <dgm:spPr/>
    </dgm:pt>
    <dgm:pt modelId="{E76B1160-7540-4995-B8F8-99003202A4F9}" type="pres">
      <dgm:prSet presAssocID="{1851DAF1-13C0-4109-8390-9DB87B38B3DA}" presName="background2" presStyleLbl="node2" presStyleIdx="1" presStyleCnt="4"/>
      <dgm:spPr/>
    </dgm:pt>
    <dgm:pt modelId="{CBB5BCDF-3A57-4758-95B8-75CB8AD1604C}" type="pres">
      <dgm:prSet presAssocID="{1851DAF1-13C0-4109-8390-9DB87B38B3DA}" presName="text2" presStyleLbl="fgAcc2" presStyleIdx="1" presStyleCnt="4">
        <dgm:presLayoutVars>
          <dgm:chPref val="3"/>
        </dgm:presLayoutVars>
      </dgm:prSet>
      <dgm:spPr/>
    </dgm:pt>
    <dgm:pt modelId="{CA7D55C7-3895-4989-85B5-B82BCC0290C8}" type="pres">
      <dgm:prSet presAssocID="{1851DAF1-13C0-4109-8390-9DB87B38B3DA}" presName="hierChild3" presStyleCnt="0"/>
      <dgm:spPr/>
    </dgm:pt>
    <dgm:pt modelId="{3F50D344-9765-434E-8BC0-08AE68445F0D}" type="pres">
      <dgm:prSet presAssocID="{0C255B4E-B798-438C-82E4-CEB8EDF62C38}" presName="Name10" presStyleLbl="parChTrans1D2" presStyleIdx="2" presStyleCnt="4"/>
      <dgm:spPr/>
    </dgm:pt>
    <dgm:pt modelId="{A0FE094A-6CE5-4EE1-952E-B581268B82FF}" type="pres">
      <dgm:prSet presAssocID="{593133F3-51F0-412A-801D-50CB37422D79}" presName="hierRoot2" presStyleCnt="0"/>
      <dgm:spPr/>
    </dgm:pt>
    <dgm:pt modelId="{F466E150-8EF7-49CF-BE46-6A044F6F1357}" type="pres">
      <dgm:prSet presAssocID="{593133F3-51F0-412A-801D-50CB37422D79}" presName="composite2" presStyleCnt="0"/>
      <dgm:spPr/>
    </dgm:pt>
    <dgm:pt modelId="{BB5D0DDC-D3AA-4C61-9CFE-D67EC012D759}" type="pres">
      <dgm:prSet presAssocID="{593133F3-51F0-412A-801D-50CB37422D79}" presName="background2" presStyleLbl="node2" presStyleIdx="2" presStyleCnt="4"/>
      <dgm:spPr/>
    </dgm:pt>
    <dgm:pt modelId="{388AEFDF-3821-438F-9F8C-D8ECF6C34B8B}" type="pres">
      <dgm:prSet presAssocID="{593133F3-51F0-412A-801D-50CB37422D79}" presName="text2" presStyleLbl="fgAcc2" presStyleIdx="2" presStyleCnt="4" custScaleX="98819" custScaleY="98742">
        <dgm:presLayoutVars>
          <dgm:chPref val="3"/>
        </dgm:presLayoutVars>
      </dgm:prSet>
      <dgm:spPr>
        <a:xfrm>
          <a:off x="4525196" y="2094104"/>
          <a:ext cx="2923467" cy="1829516"/>
        </a:xfrm>
        <a:prstGeom prst="roundRect">
          <a:avLst>
            <a:gd name="adj" fmla="val 10000"/>
          </a:avLst>
        </a:prstGeom>
      </dgm:spPr>
    </dgm:pt>
    <dgm:pt modelId="{F05989BA-CA07-44E4-9E8E-C9FBF03E6F9A}" type="pres">
      <dgm:prSet presAssocID="{593133F3-51F0-412A-801D-50CB37422D79}" presName="hierChild3" presStyleCnt="0"/>
      <dgm:spPr/>
    </dgm:pt>
    <dgm:pt modelId="{2CAD3D0F-5737-4E57-8821-E61B3A94146A}" type="pres">
      <dgm:prSet presAssocID="{B014A598-04F3-4D1C-9A88-5ECD1D1BD112}" presName="Name10" presStyleLbl="parChTrans1D2" presStyleIdx="3" presStyleCnt="4"/>
      <dgm:spPr/>
    </dgm:pt>
    <dgm:pt modelId="{E910727F-A99E-4210-A792-07B6919239B4}" type="pres">
      <dgm:prSet presAssocID="{58F742CD-31C6-4FCF-9401-21791C9E8CE5}" presName="hierRoot2" presStyleCnt="0"/>
      <dgm:spPr/>
    </dgm:pt>
    <dgm:pt modelId="{FD6DCF71-516A-4671-9224-64C6FB0BB018}" type="pres">
      <dgm:prSet presAssocID="{58F742CD-31C6-4FCF-9401-21791C9E8CE5}" presName="composite2" presStyleCnt="0"/>
      <dgm:spPr/>
    </dgm:pt>
    <dgm:pt modelId="{5250D7C8-83DE-459B-BE9E-D9A61EBF57DB}" type="pres">
      <dgm:prSet presAssocID="{58F742CD-31C6-4FCF-9401-21791C9E8CE5}" presName="background2" presStyleLbl="node2" presStyleIdx="3" presStyleCnt="4"/>
      <dgm:spPr/>
    </dgm:pt>
    <dgm:pt modelId="{01661E4E-6597-4477-802C-11EFFE9138C5}" type="pres">
      <dgm:prSet presAssocID="{58F742CD-31C6-4FCF-9401-21791C9E8CE5}" presName="text2" presStyleLbl="fgAcc2" presStyleIdx="3" presStyleCnt="4" custScaleX="98606" custScaleY="98529">
        <dgm:presLayoutVars>
          <dgm:chPref val="3"/>
        </dgm:presLayoutVars>
      </dgm:prSet>
      <dgm:spPr>
        <a:xfrm>
          <a:off x="7125194" y="2094355"/>
          <a:ext cx="2522219" cy="1635873"/>
        </a:xfrm>
        <a:prstGeom prst="roundRect">
          <a:avLst>
            <a:gd name="adj" fmla="val 10000"/>
          </a:avLst>
        </a:prstGeom>
      </dgm:spPr>
    </dgm:pt>
    <dgm:pt modelId="{5787B64B-465D-48A0-AAC1-C10DAEFFE784}" type="pres">
      <dgm:prSet presAssocID="{58F742CD-31C6-4FCF-9401-21791C9E8CE5}" presName="hierChild3" presStyleCnt="0"/>
      <dgm:spPr/>
    </dgm:pt>
  </dgm:ptLst>
  <dgm:cxnLst>
    <dgm:cxn modelId="{62BEB608-498A-44C1-BE03-85B777C167B4}" type="presOf" srcId="{593133F3-51F0-412A-801D-50CB37422D79}" destId="{388AEFDF-3821-438F-9F8C-D8ECF6C34B8B}" srcOrd="0" destOrd="0" presId="urn:microsoft.com/office/officeart/2005/8/layout/hierarchy1"/>
    <dgm:cxn modelId="{886E2262-AB0B-41EB-89D7-B21192A8991E}" srcId="{8EC4B520-D67A-41DE-8BCD-31D54B1D8672}" destId="{1851DAF1-13C0-4109-8390-9DB87B38B3DA}" srcOrd="1" destOrd="0" parTransId="{1C17F13B-058E-4A57-94D0-EFA30AF5C5DD}" sibTransId="{69A3C909-E3BD-4BE5-9210-47D1132AC48A}"/>
    <dgm:cxn modelId="{DF378247-D39F-429F-8CE6-60354EECE6DD}" srcId="{8EC4B520-D67A-41DE-8BCD-31D54B1D8672}" destId="{69754304-746B-4B93-A194-6054CA94D63D}" srcOrd="0" destOrd="0" parTransId="{DDB6ADBB-8553-492D-B00D-49CFF15D9233}" sibTransId="{E322530C-ADB3-4185-9466-58C037D21A55}"/>
    <dgm:cxn modelId="{79C66D58-02CF-4890-8765-E8A685E62E70}" type="presOf" srcId="{0C255B4E-B798-438C-82E4-CEB8EDF62C38}" destId="{3F50D344-9765-434E-8BC0-08AE68445F0D}" srcOrd="0" destOrd="0" presId="urn:microsoft.com/office/officeart/2005/8/layout/hierarchy1"/>
    <dgm:cxn modelId="{EBE85087-8B75-4ECF-B89E-FB6F58BC707D}" type="presOf" srcId="{69754304-746B-4B93-A194-6054CA94D63D}" destId="{788A2A88-F5FF-4E55-AEDD-C8A3E2B06576}" srcOrd="0" destOrd="0" presId="urn:microsoft.com/office/officeart/2005/8/layout/hierarchy1"/>
    <dgm:cxn modelId="{446EBC96-9D1A-47B2-B09E-90C85F3D1254}" type="presOf" srcId="{58F742CD-31C6-4FCF-9401-21791C9E8CE5}" destId="{01661E4E-6597-4477-802C-11EFFE9138C5}" srcOrd="0" destOrd="0" presId="urn:microsoft.com/office/officeart/2005/8/layout/hierarchy1"/>
    <dgm:cxn modelId="{92CA13AC-7D74-4094-AC94-CFEECC89830F}" srcId="{8EC4B520-D67A-41DE-8BCD-31D54B1D8672}" destId="{593133F3-51F0-412A-801D-50CB37422D79}" srcOrd="2" destOrd="0" parTransId="{0C255B4E-B798-438C-82E4-CEB8EDF62C38}" sibTransId="{F75006AD-134D-4AC0-8035-82F17DBFC781}"/>
    <dgm:cxn modelId="{688168BE-706D-48D9-9D30-596CB8C67325}" type="presOf" srcId="{8EC4B520-D67A-41DE-8BCD-31D54B1D8672}" destId="{80E0F25E-3091-4721-98B2-92EC1BEFB8D3}" srcOrd="0" destOrd="0" presId="urn:microsoft.com/office/officeart/2005/8/layout/hierarchy1"/>
    <dgm:cxn modelId="{48A712D2-9C4D-479A-B921-90079491202E}" type="presOf" srcId="{1C17F13B-058E-4A57-94D0-EFA30AF5C5DD}" destId="{A2A97E96-E458-4DFA-95DF-F440EEAC0DC2}" srcOrd="0" destOrd="0" presId="urn:microsoft.com/office/officeart/2005/8/layout/hierarchy1"/>
    <dgm:cxn modelId="{C6E031D8-17C4-4A77-A036-CD41D14BBA82}" type="presOf" srcId="{ADCF6DDA-EA18-4DD1-A0DD-68A6F9BAEF83}" destId="{324C49E9-9FF9-42A3-86E1-424563E6F608}" srcOrd="0" destOrd="0" presId="urn:microsoft.com/office/officeart/2005/8/layout/hierarchy1"/>
    <dgm:cxn modelId="{ECFF19D9-5E14-4EAB-9AB5-AAEB85434E9B}" type="presOf" srcId="{B014A598-04F3-4D1C-9A88-5ECD1D1BD112}" destId="{2CAD3D0F-5737-4E57-8821-E61B3A94146A}" srcOrd="0" destOrd="0" presId="urn:microsoft.com/office/officeart/2005/8/layout/hierarchy1"/>
    <dgm:cxn modelId="{339123DC-1C5E-4C08-90CC-BB2B140235D5}" type="presOf" srcId="{1851DAF1-13C0-4109-8390-9DB87B38B3DA}" destId="{CBB5BCDF-3A57-4758-95B8-75CB8AD1604C}" srcOrd="0" destOrd="0" presId="urn:microsoft.com/office/officeart/2005/8/layout/hierarchy1"/>
    <dgm:cxn modelId="{70A108E0-A1FB-48FE-A76F-0E97728C9409}" srcId="{8EC4B520-D67A-41DE-8BCD-31D54B1D8672}" destId="{58F742CD-31C6-4FCF-9401-21791C9E8CE5}" srcOrd="3" destOrd="0" parTransId="{B014A598-04F3-4D1C-9A88-5ECD1D1BD112}" sibTransId="{1AD92E8F-EA5C-4A84-8FB9-191C73F26D20}"/>
    <dgm:cxn modelId="{2514DFE4-9F19-48F2-A02B-C5209AEBADBC}" type="presOf" srcId="{DDB6ADBB-8553-492D-B00D-49CFF15D9233}" destId="{7E5157B9-C810-4E82-8800-3E6F683AA465}" srcOrd="0" destOrd="0" presId="urn:microsoft.com/office/officeart/2005/8/layout/hierarchy1"/>
    <dgm:cxn modelId="{612101F3-C458-46D8-9AAC-52D1E4B8F62A}" srcId="{ADCF6DDA-EA18-4DD1-A0DD-68A6F9BAEF83}" destId="{8EC4B520-D67A-41DE-8BCD-31D54B1D8672}" srcOrd="0" destOrd="0" parTransId="{FF0E0076-576A-4F84-964D-82E37BFA75AD}" sibTransId="{E8F8C7E6-2550-474E-B301-F6EAFE96F20F}"/>
    <dgm:cxn modelId="{F710A49C-9AF5-4076-B8AB-033BB92F2B56}" type="presParOf" srcId="{324C49E9-9FF9-42A3-86E1-424563E6F608}" destId="{81B5B11D-877A-4B7C-94A6-1F180A326E0A}" srcOrd="0" destOrd="0" presId="urn:microsoft.com/office/officeart/2005/8/layout/hierarchy1"/>
    <dgm:cxn modelId="{3A89B2ED-A04E-4B9B-8675-43D846A8514F}" type="presParOf" srcId="{81B5B11D-877A-4B7C-94A6-1F180A326E0A}" destId="{2758CFE3-4F02-4690-8268-DD7098998F87}" srcOrd="0" destOrd="0" presId="urn:microsoft.com/office/officeart/2005/8/layout/hierarchy1"/>
    <dgm:cxn modelId="{FA86083E-1607-448C-A04C-ACC26B604199}" type="presParOf" srcId="{2758CFE3-4F02-4690-8268-DD7098998F87}" destId="{AFB53750-BD4A-4941-98B8-E2615423BD65}" srcOrd="0" destOrd="0" presId="urn:microsoft.com/office/officeart/2005/8/layout/hierarchy1"/>
    <dgm:cxn modelId="{14B61000-4746-4D65-82F4-C8F5183CAB4C}" type="presParOf" srcId="{2758CFE3-4F02-4690-8268-DD7098998F87}" destId="{80E0F25E-3091-4721-98B2-92EC1BEFB8D3}" srcOrd="1" destOrd="0" presId="urn:microsoft.com/office/officeart/2005/8/layout/hierarchy1"/>
    <dgm:cxn modelId="{64445766-8427-456E-9F34-3494E16256DE}" type="presParOf" srcId="{81B5B11D-877A-4B7C-94A6-1F180A326E0A}" destId="{3E87FCBD-5280-47B6-B3B0-30EC388C3BD1}" srcOrd="1" destOrd="0" presId="urn:microsoft.com/office/officeart/2005/8/layout/hierarchy1"/>
    <dgm:cxn modelId="{A3B1A985-D5B6-444D-A919-1D283479B6F7}" type="presParOf" srcId="{3E87FCBD-5280-47B6-B3B0-30EC388C3BD1}" destId="{7E5157B9-C810-4E82-8800-3E6F683AA465}" srcOrd="0" destOrd="0" presId="urn:microsoft.com/office/officeart/2005/8/layout/hierarchy1"/>
    <dgm:cxn modelId="{CB6F3B21-4560-4BC4-90E0-AE0182786845}" type="presParOf" srcId="{3E87FCBD-5280-47B6-B3B0-30EC388C3BD1}" destId="{0049CF31-26CB-4072-AC1C-F47A99950DA3}" srcOrd="1" destOrd="0" presId="urn:microsoft.com/office/officeart/2005/8/layout/hierarchy1"/>
    <dgm:cxn modelId="{A6A07DB9-288F-45C1-BC78-DF7962348EB2}" type="presParOf" srcId="{0049CF31-26CB-4072-AC1C-F47A99950DA3}" destId="{22736DD4-3D23-47A8-94F8-AFD84E22943F}" srcOrd="0" destOrd="0" presId="urn:microsoft.com/office/officeart/2005/8/layout/hierarchy1"/>
    <dgm:cxn modelId="{C1B6F589-11AB-4EFB-8DFE-F957E03FC13D}" type="presParOf" srcId="{22736DD4-3D23-47A8-94F8-AFD84E22943F}" destId="{29355B93-58E7-40B9-A9A7-D71CE35F1DE0}" srcOrd="0" destOrd="0" presId="urn:microsoft.com/office/officeart/2005/8/layout/hierarchy1"/>
    <dgm:cxn modelId="{E629CB45-3FDC-4A4E-826C-DA59D40D3DAF}" type="presParOf" srcId="{22736DD4-3D23-47A8-94F8-AFD84E22943F}" destId="{788A2A88-F5FF-4E55-AEDD-C8A3E2B06576}" srcOrd="1" destOrd="0" presId="urn:microsoft.com/office/officeart/2005/8/layout/hierarchy1"/>
    <dgm:cxn modelId="{1F3FD8EF-0487-447B-8A38-C03548208C18}" type="presParOf" srcId="{0049CF31-26CB-4072-AC1C-F47A99950DA3}" destId="{FFAA0D2D-D848-4A02-904E-A7980C9BBCAE}" srcOrd="1" destOrd="0" presId="urn:microsoft.com/office/officeart/2005/8/layout/hierarchy1"/>
    <dgm:cxn modelId="{D3C680FC-1A63-404C-84B1-AD2A8AFC41C6}" type="presParOf" srcId="{3E87FCBD-5280-47B6-B3B0-30EC388C3BD1}" destId="{A2A97E96-E458-4DFA-95DF-F440EEAC0DC2}" srcOrd="2" destOrd="0" presId="urn:microsoft.com/office/officeart/2005/8/layout/hierarchy1"/>
    <dgm:cxn modelId="{71634909-DF8F-48AF-AB3B-3676FEE68AF4}" type="presParOf" srcId="{3E87FCBD-5280-47B6-B3B0-30EC388C3BD1}" destId="{0AE285B2-FF63-4134-8AD4-A572713BAA71}" srcOrd="3" destOrd="0" presId="urn:microsoft.com/office/officeart/2005/8/layout/hierarchy1"/>
    <dgm:cxn modelId="{742E6278-10E6-4A73-A9DC-1E7B5FF20668}" type="presParOf" srcId="{0AE285B2-FF63-4134-8AD4-A572713BAA71}" destId="{62B000CE-2ADB-46A6-A486-7ADE741D8A9A}" srcOrd="0" destOrd="0" presId="urn:microsoft.com/office/officeart/2005/8/layout/hierarchy1"/>
    <dgm:cxn modelId="{4CF78239-3A68-4B7B-942D-8D7463A17957}" type="presParOf" srcId="{62B000CE-2ADB-46A6-A486-7ADE741D8A9A}" destId="{E76B1160-7540-4995-B8F8-99003202A4F9}" srcOrd="0" destOrd="0" presId="urn:microsoft.com/office/officeart/2005/8/layout/hierarchy1"/>
    <dgm:cxn modelId="{81CC62B8-143E-4BE1-ADDE-6B299D3BD43B}" type="presParOf" srcId="{62B000CE-2ADB-46A6-A486-7ADE741D8A9A}" destId="{CBB5BCDF-3A57-4758-95B8-75CB8AD1604C}" srcOrd="1" destOrd="0" presId="urn:microsoft.com/office/officeart/2005/8/layout/hierarchy1"/>
    <dgm:cxn modelId="{5DB4BAEB-006B-4206-9903-E151300030FB}" type="presParOf" srcId="{0AE285B2-FF63-4134-8AD4-A572713BAA71}" destId="{CA7D55C7-3895-4989-85B5-B82BCC0290C8}" srcOrd="1" destOrd="0" presId="urn:microsoft.com/office/officeart/2005/8/layout/hierarchy1"/>
    <dgm:cxn modelId="{EAA04A58-78D4-47C5-901D-5C582380CEE4}" type="presParOf" srcId="{3E87FCBD-5280-47B6-B3B0-30EC388C3BD1}" destId="{3F50D344-9765-434E-8BC0-08AE68445F0D}" srcOrd="4" destOrd="0" presId="urn:microsoft.com/office/officeart/2005/8/layout/hierarchy1"/>
    <dgm:cxn modelId="{154C2BE3-AB70-40EA-9761-616461B2ED2E}" type="presParOf" srcId="{3E87FCBD-5280-47B6-B3B0-30EC388C3BD1}" destId="{A0FE094A-6CE5-4EE1-952E-B581268B82FF}" srcOrd="5" destOrd="0" presId="urn:microsoft.com/office/officeart/2005/8/layout/hierarchy1"/>
    <dgm:cxn modelId="{927ECEE9-B90E-442F-AC0A-2060663C663E}" type="presParOf" srcId="{A0FE094A-6CE5-4EE1-952E-B581268B82FF}" destId="{F466E150-8EF7-49CF-BE46-6A044F6F1357}" srcOrd="0" destOrd="0" presId="urn:microsoft.com/office/officeart/2005/8/layout/hierarchy1"/>
    <dgm:cxn modelId="{558BC930-6AD5-4971-B1E1-282B8119AE6E}" type="presParOf" srcId="{F466E150-8EF7-49CF-BE46-6A044F6F1357}" destId="{BB5D0DDC-D3AA-4C61-9CFE-D67EC012D759}" srcOrd="0" destOrd="0" presId="urn:microsoft.com/office/officeart/2005/8/layout/hierarchy1"/>
    <dgm:cxn modelId="{E34FE9D4-E1B9-483F-A3B7-917CBC3AE077}" type="presParOf" srcId="{F466E150-8EF7-49CF-BE46-6A044F6F1357}" destId="{388AEFDF-3821-438F-9F8C-D8ECF6C34B8B}" srcOrd="1" destOrd="0" presId="urn:microsoft.com/office/officeart/2005/8/layout/hierarchy1"/>
    <dgm:cxn modelId="{CCF6745F-3010-4170-A01B-6A4C39976246}" type="presParOf" srcId="{A0FE094A-6CE5-4EE1-952E-B581268B82FF}" destId="{F05989BA-CA07-44E4-9E8E-C9FBF03E6F9A}" srcOrd="1" destOrd="0" presId="urn:microsoft.com/office/officeart/2005/8/layout/hierarchy1"/>
    <dgm:cxn modelId="{8886B48D-AE76-4891-B2EA-F7A61DBE15D8}" type="presParOf" srcId="{3E87FCBD-5280-47B6-B3B0-30EC388C3BD1}" destId="{2CAD3D0F-5737-4E57-8821-E61B3A94146A}" srcOrd="6" destOrd="0" presId="urn:microsoft.com/office/officeart/2005/8/layout/hierarchy1"/>
    <dgm:cxn modelId="{2C54401C-8D44-4260-891D-90B28F03D61C}" type="presParOf" srcId="{3E87FCBD-5280-47B6-B3B0-30EC388C3BD1}" destId="{E910727F-A99E-4210-A792-07B6919239B4}" srcOrd="7" destOrd="0" presId="urn:microsoft.com/office/officeart/2005/8/layout/hierarchy1"/>
    <dgm:cxn modelId="{C111109F-E273-4174-808F-CFA77B8BC136}" type="presParOf" srcId="{E910727F-A99E-4210-A792-07B6919239B4}" destId="{FD6DCF71-516A-4671-9224-64C6FB0BB018}" srcOrd="0" destOrd="0" presId="urn:microsoft.com/office/officeart/2005/8/layout/hierarchy1"/>
    <dgm:cxn modelId="{F20E0B4F-B077-48E0-901B-4B0956469D8C}" type="presParOf" srcId="{FD6DCF71-516A-4671-9224-64C6FB0BB018}" destId="{5250D7C8-83DE-459B-BE9E-D9A61EBF57DB}" srcOrd="0" destOrd="0" presId="urn:microsoft.com/office/officeart/2005/8/layout/hierarchy1"/>
    <dgm:cxn modelId="{AF305A37-DA2F-400B-BAEB-2F00998134D5}" type="presParOf" srcId="{FD6DCF71-516A-4671-9224-64C6FB0BB018}" destId="{01661E4E-6597-4477-802C-11EFFE9138C5}" srcOrd="1" destOrd="0" presId="urn:microsoft.com/office/officeart/2005/8/layout/hierarchy1"/>
    <dgm:cxn modelId="{A4F9204B-0567-49A4-907D-D2992EA24AFE}" type="presParOf" srcId="{E910727F-A99E-4210-A792-07B6919239B4}" destId="{5787B64B-465D-48A0-AAC1-C10DAEFFE7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D3D0F-5737-4E57-8821-E61B3A94146A}">
      <dsp:nvSpPr>
        <dsp:cNvPr id="0" name=""/>
        <dsp:cNvSpPr/>
      </dsp:nvSpPr>
      <dsp:spPr>
        <a:xfrm>
          <a:off x="4653591" y="1935575"/>
          <a:ext cx="3767469" cy="70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31"/>
              </a:lnTo>
              <a:lnTo>
                <a:pt x="3767469" y="512431"/>
              </a:lnTo>
              <a:lnTo>
                <a:pt x="3767469" y="7004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D344-9765-434E-8BC0-08AE68445F0D}">
      <dsp:nvSpPr>
        <dsp:cNvPr id="0" name=""/>
        <dsp:cNvSpPr/>
      </dsp:nvSpPr>
      <dsp:spPr>
        <a:xfrm>
          <a:off x="4653591" y="1935575"/>
          <a:ext cx="1313304" cy="700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31"/>
              </a:lnTo>
              <a:lnTo>
                <a:pt x="1313304" y="512431"/>
              </a:lnTo>
              <a:lnTo>
                <a:pt x="1313304" y="7004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7E96-E458-4DFA-95DF-F440EEAC0DC2}">
      <dsp:nvSpPr>
        <dsp:cNvPr id="0" name=""/>
        <dsp:cNvSpPr/>
      </dsp:nvSpPr>
      <dsp:spPr>
        <a:xfrm>
          <a:off x="3498585" y="1935575"/>
          <a:ext cx="1155006" cy="700426"/>
        </a:xfrm>
        <a:custGeom>
          <a:avLst/>
          <a:gdLst/>
          <a:ahLst/>
          <a:cxnLst/>
          <a:rect l="0" t="0" r="0" b="0"/>
          <a:pathLst>
            <a:path>
              <a:moveTo>
                <a:pt x="1155006" y="0"/>
              </a:moveTo>
              <a:lnTo>
                <a:pt x="1155006" y="512431"/>
              </a:lnTo>
              <a:lnTo>
                <a:pt x="0" y="512431"/>
              </a:lnTo>
              <a:lnTo>
                <a:pt x="0" y="7004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57B9-C810-4E82-8800-3E6F683AA465}">
      <dsp:nvSpPr>
        <dsp:cNvPr id="0" name=""/>
        <dsp:cNvSpPr/>
      </dsp:nvSpPr>
      <dsp:spPr>
        <a:xfrm>
          <a:off x="1018292" y="1935575"/>
          <a:ext cx="3635299" cy="700426"/>
        </a:xfrm>
        <a:custGeom>
          <a:avLst/>
          <a:gdLst/>
          <a:ahLst/>
          <a:cxnLst/>
          <a:rect l="0" t="0" r="0" b="0"/>
          <a:pathLst>
            <a:path>
              <a:moveTo>
                <a:pt x="3635299" y="0"/>
              </a:moveTo>
              <a:lnTo>
                <a:pt x="3635299" y="512431"/>
              </a:lnTo>
              <a:lnTo>
                <a:pt x="0" y="512431"/>
              </a:lnTo>
              <a:lnTo>
                <a:pt x="0" y="7004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3750-BD4A-4941-98B8-E2615423BD65}">
      <dsp:nvSpPr>
        <dsp:cNvPr id="0" name=""/>
        <dsp:cNvSpPr/>
      </dsp:nvSpPr>
      <dsp:spPr>
        <a:xfrm>
          <a:off x="3638926" y="646950"/>
          <a:ext cx="2029330" cy="1288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F25E-3091-4721-98B2-92EC1BEFB8D3}">
      <dsp:nvSpPr>
        <dsp:cNvPr id="0" name=""/>
        <dsp:cNvSpPr/>
      </dsp:nvSpPr>
      <dsp:spPr>
        <a:xfrm>
          <a:off x="3864407" y="861157"/>
          <a:ext cx="2029330" cy="128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Hodnoticí kritéria</a:t>
          </a:r>
        </a:p>
      </dsp:txBody>
      <dsp:txXfrm>
        <a:off x="3902150" y="898900"/>
        <a:ext cx="1953844" cy="1213139"/>
      </dsp:txXfrm>
    </dsp:sp>
    <dsp:sp modelId="{29355B93-58E7-40B9-A9A7-D71CE35F1DE0}">
      <dsp:nvSpPr>
        <dsp:cNvPr id="0" name=""/>
        <dsp:cNvSpPr/>
      </dsp:nvSpPr>
      <dsp:spPr>
        <a:xfrm>
          <a:off x="3626" y="2636001"/>
          <a:ext cx="2029330" cy="1288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2A88-F5FF-4E55-AEDD-C8A3E2B06576}">
      <dsp:nvSpPr>
        <dsp:cNvPr id="0" name=""/>
        <dsp:cNvSpPr/>
      </dsp:nvSpPr>
      <dsp:spPr>
        <a:xfrm>
          <a:off x="229107" y="2850208"/>
          <a:ext cx="2029330" cy="128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Základní východiska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(0-10 bodů)</a:t>
          </a:r>
          <a:endParaRPr lang="cs-CZ" sz="1800" kern="1200" dirty="0"/>
        </a:p>
      </dsp:txBody>
      <dsp:txXfrm>
        <a:off x="266850" y="2887951"/>
        <a:ext cx="1953844" cy="1213139"/>
      </dsp:txXfrm>
    </dsp:sp>
    <dsp:sp modelId="{E76B1160-7540-4995-B8F8-99003202A4F9}">
      <dsp:nvSpPr>
        <dsp:cNvPr id="0" name=""/>
        <dsp:cNvSpPr/>
      </dsp:nvSpPr>
      <dsp:spPr>
        <a:xfrm>
          <a:off x="2483919" y="2636001"/>
          <a:ext cx="2029330" cy="1288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BCDF-3A57-4758-95B8-75CB8AD1604C}">
      <dsp:nvSpPr>
        <dsp:cNvPr id="0" name=""/>
        <dsp:cNvSpPr/>
      </dsp:nvSpPr>
      <dsp:spPr>
        <a:xfrm>
          <a:off x="2709401" y="2850208"/>
          <a:ext cx="2029330" cy="128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Dopady projektu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schemeClr val="bg1"/>
              </a:solidFill>
            </a:rPr>
            <a:t>(0-35 bodů)</a:t>
          </a:r>
          <a:endParaRPr lang="cs-CZ" sz="1800" kern="1200" dirty="0"/>
        </a:p>
      </dsp:txBody>
      <dsp:txXfrm>
        <a:off x="2747144" y="2887951"/>
        <a:ext cx="1953844" cy="1213139"/>
      </dsp:txXfrm>
    </dsp:sp>
    <dsp:sp modelId="{BB5D0DDC-D3AA-4C61-9CFE-D67EC012D759}">
      <dsp:nvSpPr>
        <dsp:cNvPr id="0" name=""/>
        <dsp:cNvSpPr/>
      </dsp:nvSpPr>
      <dsp:spPr>
        <a:xfrm>
          <a:off x="4964213" y="2636001"/>
          <a:ext cx="2005364" cy="1272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EFDF-3821-438F-9F8C-D8ECF6C34B8B}">
      <dsp:nvSpPr>
        <dsp:cNvPr id="0" name=""/>
        <dsp:cNvSpPr/>
      </dsp:nvSpPr>
      <dsp:spPr>
        <a:xfrm>
          <a:off x="5189694" y="2850208"/>
          <a:ext cx="2005364" cy="1272414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Realizace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(0-30 bodů)</a:t>
          </a:r>
        </a:p>
      </dsp:txBody>
      <dsp:txXfrm>
        <a:off x="5226962" y="2887476"/>
        <a:ext cx="1930828" cy="1197878"/>
      </dsp:txXfrm>
    </dsp:sp>
    <dsp:sp modelId="{5250D7C8-83DE-459B-BE9E-D9A61EBF57DB}">
      <dsp:nvSpPr>
        <dsp:cNvPr id="0" name=""/>
        <dsp:cNvSpPr/>
      </dsp:nvSpPr>
      <dsp:spPr>
        <a:xfrm>
          <a:off x="7420540" y="2636001"/>
          <a:ext cx="2001042" cy="1269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1E4E-6597-4477-802C-11EFFE9138C5}">
      <dsp:nvSpPr>
        <dsp:cNvPr id="0" name=""/>
        <dsp:cNvSpPr/>
      </dsp:nvSpPr>
      <dsp:spPr>
        <a:xfrm>
          <a:off x="7646021" y="2850208"/>
          <a:ext cx="2001042" cy="1269669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rnd" cmpd="sng" algn="ctr">
          <a:solidFill>
            <a:srgbClr val="F8C6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37B86"/>
            </a:buClr>
            <a:buNone/>
          </a:pP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Předpoklady </a:t>
          </a:r>
          <a:b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</a:br>
          <a:r>
            <a:rPr lang="cs-CZ" sz="1800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(0-25 bodů)</a:t>
          </a:r>
        </a:p>
      </dsp:txBody>
      <dsp:txXfrm>
        <a:off x="7683208" y="2887395"/>
        <a:ext cx="1926668" cy="119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9T16:14:00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14 288,'39'-1,"0"-3,-1-1,1-2,-1-1,-1-3,57-22,-55 20,0 1,1 3,0 1,72-5,164 12,-158 3,-58 2,109 20,-109-13,-34-5,0 1,0 2,-1 0,26 15,-20-9,61 19,-28-16,-21-4,79 12,-82-19,-1 2,49 17,-54-14,1-2,1-2,46 6,335-10,-213-8,-139 1,108-20,-95 11,129-16,-200 28,1-1,0 0,-1 0,1-1,-1 0,1-1,-1 0,0 0,12-7,-15 7,-1 0,0 0,0 0,0-1,0 1,0-1,-1 0,0 0,1 0,-1 0,-1 0,1 0,-1 0,1-1,-1 1,0-1,-1 1,1-6,1-7,-1-1,0 1,-4-35,3 48,-1 0,0-1,0 1,0 0,0 0,-1-1,1 1,-1 0,0 1,0-1,-1 0,1 0,-1 1,0 0,0-1,0 1,0 0,0 1,-1-1,0 0,-7-3,-2 1,1 1,-1 1,-1 0,1 1,-26-2,-75 5,69 1,-1049 6,837-30,3 1,78 23,-121-4,74-33,-224 29,259 8,180-2,-1 0,0 0,1 1,-1 1,0-1,1 1,-1 1,1-1,0 1,-11 6,15-6,-1 0,1 1,0-1,1 1,-1 0,0 0,1 0,0 0,0 1,0-1,1 1,-1 0,1-1,0 1,1 0,-1 0,1 1,-1 8,-3 40,2 0,3 0,7 55,0 27,-7-126,0 0,1 0,0 0,0 0,6 18,-5-24,-1-1,1 1,0-1,0 0,0 0,0 0,0 0,1 0,0-1,-1 1,1-1,0 0,0 1,0-1,0 0,1-1,-1 1,1-1,4 2,19 3,0-1,1-1,0-1,0-2,0-1,52-6,0 1,1127-1,-680 8,-478-1,0 2,1 2,-1 2,-1 2,70 23,-90-25,0-1,1-1,0-1,-1-2,1-1,29-2,-27 0,0 1,0 1,0 2,49 11,-52-6,177 41,-182-46,1 0,-1-2,1 0,0-2,-1-1,44-8,-15-5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14:32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0,'3237'0'0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6:14:36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0 0,'-3031'0'0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E3A8-1B86-4D9E-A509-C849EA4ABA23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AAE4-7016-47B2-A31D-221345C5E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18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CDBAE-A2B9-FE8C-07CC-8B170B60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E609E2-8A8F-0B2B-AAAB-96FF1626E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713902B-048D-13D3-151A-E04485488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0796FB-4689-B8D2-5979-65154EB26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068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1117-B4C1-BCE5-5590-FF5F6F7B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20D003-6C0D-5989-BB62-68EA722E4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4B90B3-BD9F-9CE7-70EA-3F97EB59E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2C4386-9B81-8725-9E8A-66D208860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75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65B1-5817-FB32-BC24-D74D3F51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7ED6F8-B3FD-DAB9-249C-6DB1BE214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4228BF-FA7D-AD68-5328-AEF84634C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B11B1A-9D6D-8D75-C559-D1F342521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51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F05D3-59B6-62B4-CF7F-AC7B855F2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A4B16B-F625-84D4-C70F-BB8EB9400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18FEE8B-576B-F523-05E2-B3767E513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7AEFD0-D1AE-782A-18E2-50C9B85F0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0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1724-3889-2E6A-8948-15E766A0B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8FABC0-8AD6-8474-662E-C6725020D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E0DA7F-BA13-DF18-2277-33DDABF3E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07F83C-96F5-341B-0A1F-069046382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93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C557-A276-E48C-9673-BC59011D3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058C4CA-7982-414E-12C6-A4AC70E06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6F35BD-B402-171E-A407-74F813DEF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493AF-8E38-616C-F388-29AD1AC88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71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DB16-2E57-6799-D2E1-AFCE4D74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144B87-D495-BAA8-4DB8-3AA2507E9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5C3563-4934-96C8-FBDC-408761A2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DB06AA-DE96-67CD-D953-A86B5A21E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3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AE0A-21A4-C22A-9C24-CB2A7F29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7AA911-E124-547D-1804-19FF2201C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93AB1B8-E4CF-F4CB-24AE-53CC2D3C1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EB4F01-BB46-7C36-41C3-43772166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0528-6FB8-CE42-0589-AFB6586E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4C8326-1F8F-272C-8CC0-0EDDB37B2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4307E4-F0DD-EE7D-74BC-5205EEAB5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13D702-20FD-9FB3-1306-01E3FDD32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65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5D18-53C8-30F4-022F-4872F15F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8ACC5F-DBFF-8B81-8A47-D3391BC44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22E317-6BBE-CFC2-BA08-7D2EA8689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491EE1-2997-2296-B3F6-96DC76FC9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3918-F55C-553C-46D7-96E0DE8F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1D6F1B-9C56-3CEC-A27B-366B5B87D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4B6A03-7F39-8CC1-8ED9-F0BF66782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9066D0-AC05-A488-A980-B045C8DE2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07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47999-1770-BCE4-E88F-98518C75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CFC59F-AB61-51C3-B290-DB4B2BFEC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712606-17CB-2318-3145-3C69CA97F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D1DF2-1350-3E24-F457-1D3991E79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07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A3DED-2F9D-959C-4D07-DDFF5B6F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14FFF1-4DB5-6380-F416-202C6A890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545350-C89C-5613-52FA-4A1E3D610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5A453-AD8C-7879-E94E-ACD66E9A2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2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1BB0B-53EF-5070-2901-B1D6AD85C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2B04CE-11C1-8957-5B40-FCD88F362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40413E-DD12-2744-7A78-D556FFE0B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32852B-2D21-EF8C-56C8-1956CB676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AAE4-7016-47B2-A31D-221345C5E8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0A6-F148-4764-97D8-CABC23387ADD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7E6D-9E52-4C88-B596-4209C2D9C809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E52-1059-4D0C-BF12-67D19650A6F7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3D98-1271-4DE4-B117-AA12880E5589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44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6992-8B4E-4117-AA09-E7AB8162B770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6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AF21-1A87-4049-97CD-1D19487B794C}" type="datetime1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2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EB39-8886-4C9E-9384-A2E2134FBC0D}" type="datetime1">
              <a:rPr lang="cs-CZ" smtClean="0"/>
              <a:t>22.01.2025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D6B-E596-47B0-B0C2-C9701575EC76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68ED-1605-41E7-8E21-9B4A6D3BE1E5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7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197-074C-433E-9F39-E629A5FD8689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5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FBF-0DEA-436F-9BC0-C1D881742155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984F-7F54-4F9E-A2BA-56CAFDC28164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CA35-A15E-41B2-B977-AE0EF37571FD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5547-355D-43F8-A812-B07AE8EF99C4}" type="datetime1">
              <a:rPr lang="cs-CZ" smtClean="0"/>
              <a:t>22.01.2025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F65F-1554-4057-B72F-2D873C3E142A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4672-18D0-43F4-8E6A-3692270635F9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0998-2B41-4DE1-A234-E82B6D003BCE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0357-C384-4A93-8AD1-2B88154DE00C}" type="datetime1">
              <a:rPr lang="cs-CZ" smtClean="0"/>
              <a:t>22.01.2025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5DD0E1-A195-490A-9E56-AFC622F48CAE}" type="datetime1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3E1197-074C-433E-9F39-E629A5FD8689}" type="datetimeFigureOut">
              <a:rPr lang="cs-CZ" smtClean="0"/>
              <a:t>22.01.2025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B478-FF35-4A81-B1C3-70C1332A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6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96587F-59D2-4C56-A60C-E705DE3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1" y="560439"/>
            <a:ext cx="4419734" cy="370964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Informační seminář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b="1" dirty="0">
                <a:solidFill>
                  <a:schemeClr val="tx1"/>
                </a:solidFill>
              </a:rPr>
              <a:t>pro předkladatele velkých projektů do 1. kola výzvy programu Udržitelný turismus a posílení biodiverzity</a:t>
            </a:r>
            <a:br>
              <a:rPr lang="cs-CZ" sz="2800" b="1" dirty="0">
                <a:solidFill>
                  <a:schemeClr val="tx1"/>
                </a:solidFill>
              </a:rPr>
            </a:br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Ministerstvo životního prostředí</a:t>
            </a:r>
            <a:br>
              <a:rPr lang="cs-CZ" sz="2800" b="1" dirty="0"/>
            </a:br>
            <a:r>
              <a:rPr lang="cs-CZ" sz="2800" b="1" dirty="0"/>
              <a:t>21</a:t>
            </a:r>
            <a:r>
              <a:rPr lang="cs-CZ" sz="2400" b="1" dirty="0"/>
              <a:t>. ledna 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DE338D-ACAE-4AB8-BA49-4669F3A7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0633"/>
            <a:ext cx="5449471" cy="1189714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74880-BFD4-4C03-BE00-CB80236D9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08" y="3747980"/>
            <a:ext cx="4955311" cy="19363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829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26FBA-F1A3-09DD-82CD-377AC1B2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596017E4-9C48-EDC3-E576-D54F25A52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CB97C5E6-9AED-F7F3-FDF9-3B826DA10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DE204369-BA48-3D1B-6174-A0E91100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FAF4E2CD-29CE-0A41-4E36-DBFF60534C64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6824129-3919-40CF-6DC6-916EF4D2D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B785353-1BA6-B686-AE90-AF3F2B7E5C62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6B5E99-BC1C-92AF-401D-923F6FC7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A10AFD-BAE0-5A15-AA6E-0AA128829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73" y="1257813"/>
            <a:ext cx="6525536" cy="457263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BC4253-79BC-6CF6-684A-37E9DCB17A87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342179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F4C6FDC-4F28-5F6D-B4FF-14F35E45A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FE066C41-CCD6-07CD-6C7C-473213D7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921BF639-5A57-2825-6CB9-EF59C727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A8FA22-92AE-4221-AD7F-C3AC08B1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38" y="675841"/>
            <a:ext cx="8825659" cy="572729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 - přílohy</a:t>
            </a:r>
            <a:endParaRPr lang="cs-CZ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551834B-FEAC-738A-6349-E4171D74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241" y="1478328"/>
            <a:ext cx="8825659" cy="463199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/>
                </a:solidFill>
              </a:rPr>
              <a:t>PLNÁ MOC ČI JINÉ POVĚŘENÍ – </a:t>
            </a:r>
            <a:r>
              <a:rPr lang="cs-CZ" i="1" dirty="0">
                <a:solidFill>
                  <a:schemeClr val="bg1"/>
                </a:solidFill>
              </a:rPr>
              <a:t>není předepsaná forma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ÚDAJE O SKUTEČNÉM MAJITELI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cs-CZ" i="1" dirty="0">
                <a:solidFill>
                  <a:schemeClr val="bg1"/>
                </a:solidFill>
              </a:rPr>
              <a:t>Tuto povinnost </a:t>
            </a:r>
            <a:r>
              <a:rPr lang="cs-CZ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cs-CZ" i="1" dirty="0">
                <a:solidFill>
                  <a:schemeClr val="bg1"/>
                </a:solidFill>
              </a:rPr>
              <a:t>možné splnit přiložením úplného výpisu z evidence 	skutečných majitelů dostupné na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https://esm.justice.cz/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PŘÍSPĚVKOVÁ ORG. ZŘÍZENA KRAJEM ČI OBCÍ: SOUHLASNÉ STANOVISKO ZŘIZOVATELE </a:t>
            </a:r>
            <a:r>
              <a:rPr lang="cs-CZ" i="1" dirty="0">
                <a:solidFill>
                  <a:schemeClr val="bg1"/>
                </a:solidFill>
              </a:rPr>
              <a:t>(povinnost dle podmínek způsobilosti žadatele – kap. I.4 výzvy)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C7B75C9A-4D87-F926-5695-10A0E2D04AA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FE3AB32A-2327-1B83-7791-55B7A4ECC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B2CB0D2-D368-279C-5B3B-26CEC1EA2D7A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159592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8A229-EFBD-F954-2865-12DFC3F43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D0A2A-1395-482F-AA50-A504BBB8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54" y="463955"/>
            <a:ext cx="9404723" cy="1400530"/>
          </a:xfrm>
        </p:spPr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KRITÉRA  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84A318E2-69B3-A9D6-A541-F29F97FC9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723074"/>
              </p:ext>
            </p:extLst>
          </p:nvPr>
        </p:nvGraphicFramePr>
        <p:xfrm>
          <a:off x="1267490" y="1139252"/>
          <a:ext cx="9650690" cy="489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DB0E72-C59C-0AAD-CCE4-3915B0523560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8895A89-D5AE-555E-A28D-DF944EC75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174047-DAB0-2989-179F-1E89FD848A09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12E5EA-ADA1-2037-20DB-B8671A8F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8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A757D-2899-F8BF-A5FE-3BEA09D7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CE6E1E7-DC8A-25D9-8636-76D4F8A1FB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3598DB-2C90-0ACE-F50B-33E6B1ED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5C2A3AB-4664-8111-E838-7F6F2A59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D6FBBE-D5FC-3022-6A50-2C32FED4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893694" cy="3653265"/>
          </a:xfrm>
        </p:spPr>
        <p:txBody>
          <a:bodyPr>
            <a:normAutofit/>
          </a:bodyPr>
          <a:lstStyle/>
          <a:p>
            <a:pPr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Celkem 100 bodů</a:t>
            </a:r>
          </a:p>
          <a:p>
            <a:pPr marL="0" indent="0">
              <a:buClr>
                <a:srgbClr val="337B86"/>
              </a:buClr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Celková hranice pro postup je 50 bodů (aritmetický průměr)</a:t>
            </a:r>
          </a:p>
          <a:p>
            <a:pPr marL="0" indent="0">
              <a:buClr>
                <a:srgbClr val="337B86"/>
              </a:buClr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None/>
            </a:pPr>
            <a:r>
              <a:rPr lang="cs-CZ" dirty="0">
                <a:solidFill>
                  <a:schemeClr val="bg1"/>
                </a:solidFill>
              </a:rPr>
              <a:t>Způsob přidělování bodů:</a:t>
            </a:r>
          </a:p>
          <a:p>
            <a:pPr>
              <a:buClr>
                <a:srgbClr val="337B86"/>
              </a:buClr>
            </a:pPr>
            <a:endParaRPr lang="cs-CZ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Kvalifikace výkonnosti podle procentuální škály (výborný, dobrý, částečný, žádný/velmi obecný) - doplním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315F4-0702-5F44-766B-5FBB224B8C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9949EEF3-B7DC-6D7F-F205-EFF2002C3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D544ED1-170F-C474-4FFD-E6AD01AFE6CB}"/>
              </a:ext>
            </a:extLst>
          </p:cNvPr>
          <p:cNvSpPr txBox="1">
            <a:spLocks/>
          </p:cNvSpPr>
          <p:nvPr/>
        </p:nvSpPr>
        <p:spPr>
          <a:xfrm>
            <a:off x="657350" y="197083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E22C10C-89AD-34EA-9A07-35E6C67E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bg2"/>
                </a:solidFill>
                <a:ea typeface="+mn-ea"/>
                <a:cs typeface="+mn-cs"/>
              </a:rPr>
              <a:t>HODNOTICÍ KRITÉRIA</a:t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56ADBD3-9F51-EC03-8873-EBBD96F82012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F209227-13F1-3826-59F3-33615A67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9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27D42-969D-8BE8-D0A6-E35D3045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86B2F21-B363-3593-EDD0-0F65D8B5EA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943A3C61-5907-29E5-0A67-66907483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39815EAA-3AD4-631F-9B45-3A3ABA7F2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DAA426A-4ECF-870E-F177-D80261D2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ČEMU PŘI PSANÍ ŽÁDOSTI VĚNOVAT POZORNOST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0BBF5-E7BF-60D3-70A5-8647237A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832100"/>
          </a:xfrm>
        </p:spPr>
        <p:txBody>
          <a:bodyPr>
            <a:normAutofit/>
          </a:bodyPr>
          <a:lstStyle/>
          <a:p>
            <a:pPr>
              <a:buClr>
                <a:srgbClr val="337B86"/>
              </a:buClr>
              <a:buSzPct val="100000"/>
            </a:pPr>
            <a:r>
              <a:rPr lang="cs-CZ" sz="1800" b="1" dirty="0">
                <a:solidFill>
                  <a:schemeClr val="bg1"/>
                </a:solidFill>
              </a:rPr>
              <a:t>Popis </a:t>
            </a:r>
            <a:r>
              <a:rPr lang="cs-CZ" b="1" dirty="0">
                <a:solidFill>
                  <a:schemeClr val="bg1"/>
                </a:solidFill>
              </a:rPr>
              <a:t>výchozího stavu </a:t>
            </a:r>
            <a:r>
              <a:rPr lang="cs-CZ" dirty="0">
                <a:solidFill>
                  <a:schemeClr val="bg1"/>
                </a:solidFill>
              </a:rPr>
              <a:t>by měl být dostatečně </a:t>
            </a:r>
            <a:r>
              <a:rPr lang="cs-CZ" b="1" dirty="0">
                <a:solidFill>
                  <a:schemeClr val="bg1"/>
                </a:solidFill>
              </a:rPr>
              <a:t>jasný</a:t>
            </a:r>
            <a:r>
              <a:rPr lang="cs-CZ" dirty="0">
                <a:solidFill>
                  <a:schemeClr val="bg1"/>
                </a:solidFill>
              </a:rPr>
              <a:t>, protože je nezbytný pro vyhodnocení potenciálu a nezbytnosti projektu.</a:t>
            </a:r>
          </a:p>
          <a:p>
            <a:pPr>
              <a:buClr>
                <a:srgbClr val="337B86"/>
              </a:buClr>
              <a:buSzPct val="100000"/>
            </a:pPr>
            <a:r>
              <a:rPr lang="cs-CZ" dirty="0">
                <a:solidFill>
                  <a:schemeClr val="bg1"/>
                </a:solidFill>
              </a:rPr>
              <a:t>Pořadí </a:t>
            </a:r>
            <a:r>
              <a:rPr lang="cs-CZ" b="1" dirty="0">
                <a:solidFill>
                  <a:schemeClr val="bg1"/>
                </a:solidFill>
              </a:rPr>
              <a:t>činností</a:t>
            </a:r>
            <a:r>
              <a:rPr lang="cs-CZ" dirty="0">
                <a:solidFill>
                  <a:schemeClr val="bg1"/>
                </a:solidFill>
              </a:rPr>
              <a:t> by mělo být </a:t>
            </a:r>
            <a:r>
              <a:rPr lang="cs-CZ" b="1" dirty="0">
                <a:solidFill>
                  <a:schemeClr val="bg1"/>
                </a:solidFill>
              </a:rPr>
              <a:t>logické a jasně propojené </a:t>
            </a:r>
            <a:r>
              <a:rPr lang="cs-CZ" dirty="0">
                <a:solidFill>
                  <a:schemeClr val="bg1"/>
                </a:solidFill>
              </a:rPr>
              <a:t>s popisem projektu.</a:t>
            </a:r>
          </a:p>
          <a:p>
            <a:pPr>
              <a:buClr>
                <a:srgbClr val="337B86"/>
              </a:buClr>
              <a:buSzPct val="100000"/>
            </a:pPr>
            <a:r>
              <a:rPr lang="cs-CZ" dirty="0">
                <a:solidFill>
                  <a:schemeClr val="bg1"/>
                </a:solidFill>
              </a:rPr>
              <a:t>Je třeba dobře připravit a koncipovat související akce projektu.</a:t>
            </a:r>
          </a:p>
          <a:p>
            <a:pPr>
              <a:buClr>
                <a:srgbClr val="337B86"/>
              </a:buClr>
              <a:buSzPct val="100000"/>
            </a:pPr>
            <a:r>
              <a:rPr lang="cs-CZ" dirty="0">
                <a:solidFill>
                  <a:schemeClr val="bg1"/>
                </a:solidFill>
              </a:rPr>
              <a:t>Očekávané výsledky a </a:t>
            </a:r>
            <a:r>
              <a:rPr lang="cs-CZ" b="1" dirty="0">
                <a:solidFill>
                  <a:schemeClr val="bg1"/>
                </a:solidFill>
              </a:rPr>
              <a:t>kvantitativní odhady </a:t>
            </a:r>
            <a:r>
              <a:rPr lang="cs-CZ" dirty="0">
                <a:solidFill>
                  <a:schemeClr val="bg1"/>
                </a:solidFill>
              </a:rPr>
              <a:t>dopadů projektů (v průběhu a po skončení projektu).</a:t>
            </a:r>
          </a:p>
          <a:p>
            <a:pPr>
              <a:buClr>
                <a:srgbClr val="337B86"/>
              </a:buClr>
              <a:buSzPct val="100000"/>
            </a:pPr>
            <a:r>
              <a:rPr lang="cs-CZ" dirty="0">
                <a:solidFill>
                  <a:schemeClr val="bg1"/>
                </a:solidFill>
              </a:rPr>
              <a:t>Aktivity/plány pro zajištění udržitelnosti výsledků projektu jsou naprosto zásadní</a:t>
            </a:r>
            <a:r>
              <a:rPr lang="cs-CZ" sz="1800" dirty="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6D115854-5697-DEC6-347E-00CD1FCBB88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5DB02A2-CBC4-1FFA-5A25-0D1068FFD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34C87B-220B-032E-5AE2-CC58A44A57C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5E8745-1AA7-1CB0-96B4-1EB124E8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89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31D2E-4BF6-2EBB-809D-53ADCCF6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6BE2D7F1-004E-62CC-2223-BE084CE5F2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D9BE7D2F-79F1-B9F7-21C5-2508E733C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F2E5B74C-563E-CF47-6714-DE9692BE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5AACE-341D-CB3B-C458-A6BFC639C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Jasný popis partnera </a:t>
            </a:r>
            <a:r>
              <a:rPr lang="cs-CZ" dirty="0">
                <a:solidFill>
                  <a:schemeClr val="bg1"/>
                </a:solidFill>
              </a:rPr>
              <a:t>zapojeného do konkrétních akcí.</a:t>
            </a:r>
          </a:p>
          <a:p>
            <a:pPr algn="just">
              <a:buClr>
                <a:srgbClr val="337B86"/>
              </a:buClr>
            </a:pPr>
            <a:r>
              <a:rPr lang="cs-CZ" dirty="0">
                <a:solidFill>
                  <a:schemeClr val="bg1"/>
                </a:solidFill>
              </a:rPr>
              <a:t>Omezte počet akcí na ty, které jsou </a:t>
            </a:r>
            <a:r>
              <a:rPr lang="cs-CZ" b="1" dirty="0">
                <a:solidFill>
                  <a:schemeClr val="bg1"/>
                </a:solidFill>
              </a:rPr>
              <a:t>nezbytné pro dosažení cílů </a:t>
            </a:r>
            <a:r>
              <a:rPr lang="cs-CZ" dirty="0">
                <a:solidFill>
                  <a:schemeClr val="bg1"/>
                </a:solidFill>
              </a:rPr>
              <a:t>projektu.</a:t>
            </a:r>
          </a:p>
          <a:p>
            <a:pPr algn="just"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Doba trvání projektu by měla zohlednit:</a:t>
            </a:r>
          </a:p>
          <a:p>
            <a:pPr lvl="1" algn="just">
              <a:buClr>
                <a:srgbClr val="337B86"/>
              </a:buClr>
            </a:pPr>
            <a:r>
              <a:rPr lang="cs-CZ" sz="2000" dirty="0">
                <a:solidFill>
                  <a:schemeClr val="bg1"/>
                </a:solidFill>
              </a:rPr>
              <a:t>dostatek času na shromáždění informací o dopadu projektových činností,</a:t>
            </a:r>
          </a:p>
          <a:p>
            <a:pPr lvl="1" algn="just">
              <a:buClr>
                <a:srgbClr val="337B86"/>
              </a:buClr>
            </a:pPr>
            <a:r>
              <a:rPr lang="cs-CZ" sz="2000" dirty="0">
                <a:solidFill>
                  <a:schemeClr val="bg1"/>
                </a:solidFill>
              </a:rPr>
              <a:t>zpoždění při získávání povolení a oprávnění,</a:t>
            </a:r>
          </a:p>
          <a:p>
            <a:pPr lvl="1" algn="just">
              <a:buClr>
                <a:srgbClr val="337B86"/>
              </a:buClr>
            </a:pPr>
            <a:r>
              <a:rPr lang="cs-CZ" sz="2000" dirty="0">
                <a:solidFill>
                  <a:schemeClr val="bg1"/>
                </a:solidFill>
              </a:rPr>
              <a:t>rezerva pro případ neočekávaných událostí.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C6DABB1-E28E-5729-C15D-9458BD949DD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31343D57-01A3-C034-AAE4-BD696B023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C042678-2F34-FE18-C22E-429D1DC9D1FC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FC7EE41-27CB-DEE7-293C-2C1B2F06D66F}"/>
              </a:ext>
            </a:extLst>
          </p:cNvPr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ČEMU PŘI PSANÍ ŽÁDOSTI VĚNOVAT POZORNOST</a:t>
            </a: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br>
              <a:rPr lang="cs-CZ" sz="2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4DC2F5-B7C5-684F-159D-E4333126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6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8A491-94B6-EE3A-B726-2326E9CC2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C2C53449-C38E-D191-F2AF-4F540AE926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06D0A97F-2A85-8A5B-E3BB-113290376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93FFF61-7824-AA98-AE96-329C44CD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1B2EC20-7880-7373-CB13-22C24D02D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80" y="563479"/>
            <a:ext cx="8189655" cy="1731871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bg2"/>
                </a:solidFill>
                <a:ea typeface="+mn-ea"/>
                <a:cs typeface="+mn-cs"/>
              </a:rPr>
              <a:t>Děkuji Vám za pozornost</a:t>
            </a:r>
            <a:endParaRPr lang="cs-CZ" sz="44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433EE1-8B75-A079-2478-82391F1669D6}"/>
              </a:ext>
            </a:extLst>
          </p:cNvPr>
          <p:cNvSpPr txBox="1"/>
          <p:nvPr/>
        </p:nvSpPr>
        <p:spPr>
          <a:xfrm>
            <a:off x="777364" y="4256655"/>
            <a:ext cx="7050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bg2"/>
                </a:solidFill>
                <a:latin typeface="+mj-lt"/>
              </a:rPr>
              <a:t>Lucie Valová</a:t>
            </a:r>
          </a:p>
          <a:p>
            <a:endParaRPr lang="cs-CZ" sz="2000" b="1" dirty="0">
              <a:solidFill>
                <a:schemeClr val="bg2"/>
              </a:solidFill>
              <a:latin typeface="+mj-lt"/>
            </a:endParaRP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lucie.valova@mzp.gov.cz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Te.: 267 122 484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47E6FDC4-D66F-A8DE-0459-402F1BB56CB1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190D7416-57CF-AD2B-ED3E-DB11F405D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8FE8E78-FE27-3318-7F54-9312AC4D56E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126218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C2C50-6DF4-EC4B-3EEE-11832EC9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F0BA7031-DF19-89E5-E3FF-080F8E5C7E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89371" y="229351"/>
            <a:ext cx="4702629" cy="5605265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18E37A1B-EDFF-44F7-968A-7CAAF8C8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0C085C32-5EF6-1757-3FF4-EB447E7C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4D8627A-61BA-0EB9-F239-0B0056061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80" y="385365"/>
            <a:ext cx="8189655" cy="3466803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PODÁNÍ ŽÁDOSTI O PODPORU VČETNĚ POŽADOVANÝCH PŘÍLOH</a:t>
            </a: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HODNOTICÍ KRITÉRIA V RÁMCI</a:t>
            </a: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PROJEKTOVÉ ŽÁDOSTI </a:t>
            </a:r>
            <a:b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</a:br>
            <a:endParaRPr lang="cs-CZ" sz="32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978409B-5CD0-BA37-6535-399640F28A5C}"/>
              </a:ext>
            </a:extLst>
          </p:cNvPr>
          <p:cNvSpPr txBox="1"/>
          <p:nvPr/>
        </p:nvSpPr>
        <p:spPr>
          <a:xfrm>
            <a:off x="629880" y="4572529"/>
            <a:ext cx="70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Lucie Valová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Odbor finančních a dobrovolných nástrojů</a:t>
            </a:r>
          </a:p>
          <a:p>
            <a:r>
              <a:rPr lang="cs-CZ" sz="2000" b="1" dirty="0">
                <a:solidFill>
                  <a:schemeClr val="bg2"/>
                </a:solidFill>
                <a:latin typeface="+mj-lt"/>
              </a:rPr>
              <a:t>Oddělení mezinárodních programů a projektů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CAD07FE-DBD5-57E4-F74C-46A60722A2D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B01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E34E6DC-4A2C-9B64-947C-3C7624930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FFF9D3-6A8B-4E99-7C1D-A7FCBBC68178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16274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B45BE-212C-A774-7525-B6E1D960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B2BCD-5B6C-D940-3434-490113A5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1. KOLO: PŘEDLOŽENÍ FORMULÁŘE ŽÁDOSTI</a:t>
            </a:r>
            <a:b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O PODPORU do 17. 2. 2025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B426EDF1-662E-6638-46B8-6C1D284F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244076"/>
            <a:ext cx="8037871" cy="458992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FORMULÁŘ ŽÁDOSTI (příloha č. 1 výzvy)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rgbClr val="C00000"/>
                </a:solidFill>
              </a:rPr>
              <a:t>NENAPRAVITELNÉ KRITÉRIUM!!</a:t>
            </a: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VYPLNĚNÝ FORMULÁŘ DLE VZORU; EL. PODEPSANÝ</a:t>
            </a:r>
          </a:p>
          <a:p>
            <a:pPr>
              <a:buClr>
                <a:srgbClr val="337B86"/>
              </a:buClr>
            </a:pPr>
            <a:r>
              <a:rPr lang="cs-CZ" b="1">
                <a:solidFill>
                  <a:schemeClr val="bg1"/>
                </a:solidFill>
              </a:rPr>
              <a:t>V TERMÍNU </a:t>
            </a:r>
            <a:endParaRPr lang="cs-CZ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r>
              <a:rPr lang="cs-CZ" b="1" dirty="0">
                <a:solidFill>
                  <a:schemeClr val="bg1"/>
                </a:solidFill>
              </a:rPr>
              <a:t>DATOVOU SCHRÁNKOU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-------------------------------------- 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Přílohy žádosti: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PLNÁ M</a:t>
            </a:r>
            <a:r>
              <a:rPr lang="cs-CZ" b="1" dirty="0">
                <a:solidFill>
                  <a:schemeClr val="bg1"/>
                </a:solidFill>
              </a:rPr>
              <a:t>O</a:t>
            </a:r>
            <a:r>
              <a:rPr lang="cs-CZ" sz="2000" b="1" dirty="0">
                <a:solidFill>
                  <a:schemeClr val="bg1"/>
                </a:solidFill>
              </a:rPr>
              <a:t>C ČI JINÉ POVĚŘENÍ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ÚDAJE O SKUTEČNÉM MAJITELI</a:t>
            </a:r>
          </a:p>
          <a:p>
            <a:r>
              <a:rPr lang="cs-CZ" b="1" dirty="0">
                <a:solidFill>
                  <a:schemeClr val="bg1"/>
                </a:solidFill>
              </a:rPr>
              <a:t>PŘÍSPĚVKOVÁ OR. ZŘÍZENA KRAJEM ČI OBCÍ: SOUHLASNÉ STANOVISKO ZŘIZOVATELE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>
              <a:buClr>
                <a:srgbClr val="337B86"/>
              </a:buClr>
              <a:buNone/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815BEC5-4AA1-A24F-1977-0BBB7E89BDE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B2F38511-AFCC-6D14-D9F1-D229DBC87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4" name="Zástupný symbol pro číslo snímku 23">
            <a:extLst>
              <a:ext uri="{FF2B5EF4-FFF2-40B4-BE49-F238E27FC236}">
                <a16:creationId xmlns:a16="http://schemas.microsoft.com/office/drawing/2014/main" id="{177CFFD0-93AB-1615-E7E5-4EB36206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27EB2D-6EEF-6DAB-E0BB-613F38D57A19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20759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CFF88-19D6-9A2D-25EE-9FB7F7DE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5D67F-BD6C-3E6D-2CFC-31A2206A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53" y="171912"/>
            <a:ext cx="9404723" cy="1072164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solidFill>
                  <a:schemeClr val="bg2"/>
                </a:solidFill>
                <a:ea typeface="+mn-ea"/>
                <a:cs typeface="+mn-cs"/>
              </a:rPr>
              <a:t>1. KOLO: PŘEDLOŽENÍ KONCEPTU PROJEKTOVÉHO NÁVRHU do 17. 2. 2025</a:t>
            </a:r>
            <a:endParaRPr lang="cs-CZ" sz="3000" b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D44F88D6-80D3-6898-D35B-E773BE2A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445342"/>
            <a:ext cx="8037871" cy="4540481"/>
          </a:xfrm>
        </p:spPr>
        <p:txBody>
          <a:bodyPr>
            <a:normAutofit/>
          </a:bodyPr>
          <a:lstStyle/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chemeClr val="bg1"/>
                </a:solidFill>
              </a:rPr>
              <a:t>KONCEPT PROJEKTOVÉHO NÁVRHU  (př. č. 2 výzvy)</a:t>
            </a:r>
          </a:p>
          <a:p>
            <a:pPr marL="0" indent="0">
              <a:buClr>
                <a:srgbClr val="337B86"/>
              </a:buClr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Clr>
                <a:srgbClr val="337B86"/>
              </a:buClr>
              <a:buNone/>
            </a:pPr>
            <a:r>
              <a:rPr lang="cs-CZ" sz="2400" b="1" dirty="0">
                <a:solidFill>
                  <a:srgbClr val="C00000"/>
                </a:solidFill>
              </a:rPr>
              <a:t>NENAPRAVITELNÉ KRITÉRIUM!!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VYPLNĚNÝ KONCEPT ZASLANÝ </a:t>
            </a:r>
            <a:r>
              <a:rPr lang="cs-CZ" sz="2000" b="1" dirty="0">
                <a:solidFill>
                  <a:schemeClr val="bg1"/>
                </a:solidFill>
              </a:rPr>
              <a:t>DATOVOU SCHRÁNKOU V PDF A DOC/DOCX</a:t>
            </a:r>
          </a:p>
          <a:p>
            <a:pPr marL="0" indent="0">
              <a:buClr>
                <a:srgbClr val="337B86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--------------------------------------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Přílohy konceptu</a:t>
            </a:r>
            <a:r>
              <a:rPr lang="cs-CZ" sz="2000" b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2000" b="1" dirty="0">
                <a:solidFill>
                  <a:schemeClr val="bg1"/>
                </a:solidFill>
              </a:rPr>
              <a:t>RÁMCOVÝ ROZPOČET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POPIS ZAPOJENÍ ŠVÝCARSKÉHO PARTNERA – VZOR V AJ</a:t>
            </a:r>
          </a:p>
          <a:p>
            <a:pPr>
              <a:buClr>
                <a:srgbClr val="337B86"/>
              </a:buClr>
            </a:pPr>
            <a:endParaRPr lang="cs-CZ" sz="2000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773D7DAD-90A3-252B-C273-6C5B0A1EB703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7B6E36D2-B21E-4782-A81C-6D869039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16D2DC-6EF2-1165-16E9-006B5A9A61E3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1FCBDC-44FF-0704-8267-957206DA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2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257B5-8D37-30E1-327A-9AC384B6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D7BAA27F-53D1-096E-9039-B71D8B30D2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83AF33C-1B6A-5B48-07D2-B0329059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1566BE22-1463-A027-A7F3-0F8CB263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81BAF52-5B24-B30F-FF89-BE79FE462E45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E560A27-6869-10AD-FE89-5BCF3540C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6B9A8D-71BE-74DF-1B31-16E8AF2A97A1}"/>
              </a:ext>
            </a:extLst>
          </p:cNvPr>
          <p:cNvSpPr txBox="1"/>
          <p:nvPr/>
        </p:nvSpPr>
        <p:spPr>
          <a:xfrm>
            <a:off x="1103311" y="618472"/>
            <a:ext cx="8999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ea typeface="+mn-ea"/>
                <a:cs typeface="+mn-cs"/>
              </a:rPr>
              <a:t>ŽÁDOST O PODPOR</a:t>
            </a:r>
            <a:r>
              <a:rPr lang="cs-CZ" sz="3200" b="1" dirty="0">
                <a:solidFill>
                  <a:schemeClr val="bg1"/>
                </a:solidFill>
              </a:rPr>
              <a:t>U – PŘÍLOHA Č.1 VÝZVY</a:t>
            </a:r>
            <a:endParaRPr lang="cs-CZ" sz="32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15F1DB-3CA2-38C5-CD79-A4D7C2B3D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70" y="1704735"/>
            <a:ext cx="8695714" cy="4272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31BA7DE4-1CA2-40E0-A6DC-007340A622F9}"/>
                  </a:ext>
                </a:extLst>
              </p14:cNvPr>
              <p14:cNvContentPartPr/>
              <p14:nvPr/>
            </p14:nvContentPartPr>
            <p14:xfrm>
              <a:off x="4537045" y="3302791"/>
              <a:ext cx="1234800" cy="2955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31BA7DE4-1CA2-40E0-A6DC-007340A622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3045" y="3194791"/>
                <a:ext cx="13424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02077C99-2559-1FD3-14CE-6503E46336CE}"/>
                  </a:ext>
                </a:extLst>
              </p14:cNvPr>
              <p14:cNvContentPartPr/>
              <p14:nvPr/>
            </p14:nvContentPartPr>
            <p14:xfrm>
              <a:off x="4600707" y="3201798"/>
              <a:ext cx="1165680" cy="7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02077C99-2559-1FD3-14CE-6503E46336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6707" y="2985798"/>
                <a:ext cx="1273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5E7ACCA0-8865-55BC-16D0-2E411251A4DE}"/>
                  </a:ext>
                </a:extLst>
              </p14:cNvPr>
              <p14:cNvContentPartPr/>
              <p14:nvPr/>
            </p14:nvContentPartPr>
            <p14:xfrm>
              <a:off x="4571605" y="3612751"/>
              <a:ext cx="1091520" cy="3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5E7ACCA0-8865-55BC-16D0-2E411251A4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7605" y="3504751"/>
                <a:ext cx="11991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FB7A173A-03C3-9D22-B523-CAF3734E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5</a:t>
            </a:fld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41635F-0EAE-D87D-2B80-006AAA36611D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27873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F1445-409C-316A-DCD3-36E48941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17C8196-A58D-A10C-92D6-D1B1BA264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1459B04-409E-6D9F-F1A2-4C190937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7A8D37FB-12D4-B3D9-009B-CCC604BA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5DE34FE6-7871-AF51-93B4-BA0CBCF3A4D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C31F4F03-A51B-F588-9904-2B6BEC126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12900F-6472-15DF-86B6-38E3385AA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3312" y="1190661"/>
            <a:ext cx="7626791" cy="5046124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EDADFA-928B-0481-0D26-A5851E494889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A4915-99B7-F485-7EA2-837D6CD1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6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1424A1-8791-B385-96C9-A3540F31EFCE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312586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45491-0142-BE39-8319-465694C69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2192CB6-D90D-6766-B14C-314FDF4DF6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2C4E53B0-E7FA-FBFB-8BA9-EE429D1EA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89D16998-1FDA-7926-B477-4258F909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DB1D392-5A4F-AABD-E1A9-65F5107A5BBF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81077A12-B41E-6265-CFE7-B637B14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EB11D95-731C-ACB3-5C92-92F55CE65CCD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458E9-A1CB-F14E-FA95-81316DFB0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19" y="2138055"/>
            <a:ext cx="8853575" cy="281215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720B63-FEF1-0821-01AC-AF519095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7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0C508A-8213-80F0-D420-F8CB5DD951C9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</p:spTree>
    <p:extLst>
      <p:ext uri="{BB962C8B-B14F-4D97-AF65-F5344CB8AC3E}">
        <p14:creationId xmlns:p14="http://schemas.microsoft.com/office/powerpoint/2010/main" val="43255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B3F68-290D-BD1A-47B2-78C6D2A1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E03BB92F-3225-D761-D512-77A863DCAF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ED36FAB8-0D8E-F42F-EBDA-07B80315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634E3358-67E8-BDA5-83D6-CF74FEC27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B5EE7614-3C8D-DE3E-F6A4-05170174AC8B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00A15527-BD03-0746-ED40-BD8085E9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50C9D9-F205-215A-D02C-41C5A7FA912E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D01A6A-C19B-FDC2-9D30-4A22C13F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8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DDC4BF1-37F8-3FD8-81EC-AA875CCA3EA0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332918-9187-2833-AED1-6C918059D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96" y="1133866"/>
            <a:ext cx="6874191" cy="47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5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54679-88C5-1999-C90C-7F643879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4">
            <a:extLst>
              <a:ext uri="{FF2B5EF4-FFF2-40B4-BE49-F238E27FC236}">
                <a16:creationId xmlns:a16="http://schemas.microsoft.com/office/drawing/2014/main" id="{A10E1FBC-AA21-6267-9F0B-8C3402FB29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7336" y="1203247"/>
            <a:ext cx="3734664" cy="4451506"/>
            <a:chOff x="1029" y="16748"/>
            <a:chExt cx="12426" cy="14711"/>
          </a:xfrm>
        </p:grpSpPr>
        <p:sp>
          <p:nvSpPr>
            <p:cNvPr id="51" name="AutoShape 80">
              <a:extLst>
                <a:ext uri="{FF2B5EF4-FFF2-40B4-BE49-F238E27FC236}">
                  <a16:creationId xmlns:a16="http://schemas.microsoft.com/office/drawing/2014/main" id="{645AC292-C681-FC90-FA85-146169BD2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16748"/>
              <a:ext cx="12426" cy="14120"/>
            </a:xfrm>
            <a:custGeom>
              <a:avLst/>
              <a:gdLst>
                <a:gd name="T0" fmla="+- 0 5953 1030"/>
                <a:gd name="T1" fmla="*/ T0 w 12426"/>
                <a:gd name="T2" fmla="+- 0 29461 16748"/>
                <a:gd name="T3" fmla="*/ 29461 h 14120"/>
                <a:gd name="T4" fmla="+- 0 5556 1030"/>
                <a:gd name="T5" fmla="*/ T4 w 12426"/>
                <a:gd name="T6" fmla="+- 0 29471 16748"/>
                <a:gd name="T7" fmla="*/ 29471 h 14120"/>
                <a:gd name="T8" fmla="+- 0 5175 1030"/>
                <a:gd name="T9" fmla="*/ T8 w 12426"/>
                <a:gd name="T10" fmla="+- 0 29379 16748"/>
                <a:gd name="T11" fmla="*/ 29379 h 14120"/>
                <a:gd name="T12" fmla="+- 0 4827 1030"/>
                <a:gd name="T13" fmla="*/ T12 w 12426"/>
                <a:gd name="T14" fmla="+- 0 29191 16748"/>
                <a:gd name="T15" fmla="*/ 29191 h 14120"/>
                <a:gd name="T16" fmla="+- 0 2928 1030"/>
                <a:gd name="T17" fmla="*/ T16 w 12426"/>
                <a:gd name="T18" fmla="+- 0 28970 16748"/>
                <a:gd name="T19" fmla="*/ 28970 h 14120"/>
                <a:gd name="T20" fmla="+- 0 4870 1030"/>
                <a:gd name="T21" fmla="*/ T20 w 12426"/>
                <a:gd name="T22" fmla="+- 0 30818 16748"/>
                <a:gd name="T23" fmla="*/ 30818 h 14120"/>
                <a:gd name="T24" fmla="+- 0 5261 1030"/>
                <a:gd name="T25" fmla="*/ T24 w 12426"/>
                <a:gd name="T26" fmla="+- 0 30859 16748"/>
                <a:gd name="T27" fmla="*/ 30859 h 14120"/>
                <a:gd name="T28" fmla="+- 0 11497 1030"/>
                <a:gd name="T29" fmla="*/ T28 w 12426"/>
                <a:gd name="T30" fmla="+- 0 25986 16748"/>
                <a:gd name="T31" fmla="*/ 25986 h 14120"/>
                <a:gd name="T32" fmla="+- 0 11700 1030"/>
                <a:gd name="T33" fmla="*/ T32 w 12426"/>
                <a:gd name="T34" fmla="+- 0 24420 16748"/>
                <a:gd name="T35" fmla="*/ 24420 h 14120"/>
                <a:gd name="T36" fmla="+- 0 10268 1030"/>
                <a:gd name="T37" fmla="*/ T36 w 12426"/>
                <a:gd name="T38" fmla="+- 0 24484 16748"/>
                <a:gd name="T39" fmla="*/ 24484 h 14120"/>
                <a:gd name="T40" fmla="+- 0 10320 1030"/>
                <a:gd name="T41" fmla="*/ T40 w 12426"/>
                <a:gd name="T42" fmla="+- 0 24874 16748"/>
                <a:gd name="T43" fmla="*/ 24874 h 14120"/>
                <a:gd name="T44" fmla="+- 0 10268 1030"/>
                <a:gd name="T45" fmla="*/ T44 w 12426"/>
                <a:gd name="T46" fmla="+- 0 25270 16748"/>
                <a:gd name="T47" fmla="*/ 25270 h 14120"/>
                <a:gd name="T48" fmla="+- 0 9140 1030"/>
                <a:gd name="T49" fmla="*/ T48 w 12426"/>
                <a:gd name="T50" fmla="+- 0 24703 16748"/>
                <a:gd name="T51" fmla="*/ 24703 h 14120"/>
                <a:gd name="T52" fmla="+- 0 8048 1030"/>
                <a:gd name="T53" fmla="*/ T52 w 12426"/>
                <a:gd name="T54" fmla="+- 0 23563 16748"/>
                <a:gd name="T55" fmla="*/ 23563 h 14120"/>
                <a:gd name="T56" fmla="+- 0 7879 1030"/>
                <a:gd name="T57" fmla="*/ T56 w 12426"/>
                <a:gd name="T58" fmla="+- 0 23207 16748"/>
                <a:gd name="T59" fmla="*/ 23207 h 14120"/>
                <a:gd name="T60" fmla="+- 0 7807 1030"/>
                <a:gd name="T61" fmla="*/ T60 w 12426"/>
                <a:gd name="T62" fmla="+- 0 22821 16748"/>
                <a:gd name="T63" fmla="*/ 22821 h 14120"/>
                <a:gd name="T64" fmla="+- 0 7838 1030"/>
                <a:gd name="T65" fmla="*/ T64 w 12426"/>
                <a:gd name="T66" fmla="+- 0 22424 16748"/>
                <a:gd name="T67" fmla="*/ 22424 h 14120"/>
                <a:gd name="T68" fmla="+- 0 8095 1030"/>
                <a:gd name="T69" fmla="*/ T68 w 12426"/>
                <a:gd name="T70" fmla="+- 0 22023 16748"/>
                <a:gd name="T71" fmla="*/ 22023 h 14120"/>
                <a:gd name="T72" fmla="+- 0 10032 1030"/>
                <a:gd name="T73" fmla="*/ T72 w 12426"/>
                <a:gd name="T74" fmla="+- 0 23987 16748"/>
                <a:gd name="T75" fmla="*/ 23987 h 14120"/>
                <a:gd name="T76" fmla="+- 0 10219 1030"/>
                <a:gd name="T77" fmla="*/ T76 w 12426"/>
                <a:gd name="T78" fmla="+- 0 24334 16748"/>
                <a:gd name="T79" fmla="*/ 24334 h 14120"/>
                <a:gd name="T80" fmla="+- 0 11627 1030"/>
                <a:gd name="T81" fmla="*/ T80 w 12426"/>
                <a:gd name="T82" fmla="+- 0 23957 16748"/>
                <a:gd name="T83" fmla="*/ 23957 h 14120"/>
                <a:gd name="T84" fmla="+- 0 8324 1030"/>
                <a:gd name="T85" fmla="*/ T84 w 12426"/>
                <a:gd name="T86" fmla="+- 0 20601 16748"/>
                <a:gd name="T87" fmla="*/ 20601 h 14120"/>
                <a:gd name="T88" fmla="+- 0 8623 1030"/>
                <a:gd name="T89" fmla="*/ T88 w 12426"/>
                <a:gd name="T90" fmla="+- 0 19614 16748"/>
                <a:gd name="T91" fmla="*/ 19614 h 14120"/>
                <a:gd name="T92" fmla="+- 0 8847 1030"/>
                <a:gd name="T93" fmla="*/ T92 w 12426"/>
                <a:gd name="T94" fmla="+- 0 19290 16748"/>
                <a:gd name="T95" fmla="*/ 19290 h 14120"/>
                <a:gd name="T96" fmla="+- 0 9145 1030"/>
                <a:gd name="T97" fmla="*/ T96 w 12426"/>
                <a:gd name="T98" fmla="+- 0 19035 16748"/>
                <a:gd name="T99" fmla="*/ 19035 h 14120"/>
                <a:gd name="T100" fmla="+- 0 9504 1030"/>
                <a:gd name="T101" fmla="*/ T100 w 12426"/>
                <a:gd name="T102" fmla="+- 0 18863 16748"/>
                <a:gd name="T103" fmla="*/ 18863 h 14120"/>
                <a:gd name="T104" fmla="+- 0 8130 1030"/>
                <a:gd name="T105" fmla="*/ T104 w 12426"/>
                <a:gd name="T106" fmla="+- 0 18025 16748"/>
                <a:gd name="T107" fmla="*/ 18025 h 14120"/>
                <a:gd name="T108" fmla="+- 0 7812 1030"/>
                <a:gd name="T109" fmla="*/ T108 w 12426"/>
                <a:gd name="T110" fmla="+- 0 18256 16748"/>
                <a:gd name="T111" fmla="*/ 18256 h 14120"/>
                <a:gd name="T112" fmla="+- 0 7297 1030"/>
                <a:gd name="T113" fmla="*/ T112 w 12426"/>
                <a:gd name="T114" fmla="+- 0 19923 16748"/>
                <a:gd name="T115" fmla="*/ 19923 h 14120"/>
                <a:gd name="T116" fmla="+- 0 2744 1030"/>
                <a:gd name="T117" fmla="*/ T116 w 12426"/>
                <a:gd name="T118" fmla="+- 0 21466 16748"/>
                <a:gd name="T119" fmla="*/ 21466 h 14120"/>
                <a:gd name="T120" fmla="+- 0 2426 1030"/>
                <a:gd name="T121" fmla="*/ T120 w 12426"/>
                <a:gd name="T122" fmla="+- 0 21697 16748"/>
                <a:gd name="T123" fmla="*/ 21697 h 14120"/>
                <a:gd name="T124" fmla="+- 0 1911 1030"/>
                <a:gd name="T125" fmla="*/ T124 w 12426"/>
                <a:gd name="T126" fmla="+- 0 23364 16748"/>
                <a:gd name="T127" fmla="*/ 23364 h 14120"/>
                <a:gd name="T128" fmla="+- 0 1038 1030"/>
                <a:gd name="T129" fmla="*/ T128 w 12426"/>
                <a:gd name="T130" fmla="+- 0 26875 16748"/>
                <a:gd name="T131" fmla="*/ 26875 h 14120"/>
                <a:gd name="T132" fmla="+- 0 1111 1030"/>
                <a:gd name="T133" fmla="*/ T132 w 12426"/>
                <a:gd name="T134" fmla="+- 0 27100 16748"/>
                <a:gd name="T135" fmla="*/ 27100 h 14120"/>
                <a:gd name="T136" fmla="+- 0 3753 1030"/>
                <a:gd name="T137" fmla="*/ T136 w 12426"/>
                <a:gd name="T138" fmla="+- 0 28144 16748"/>
                <a:gd name="T139" fmla="*/ 28144 h 14120"/>
                <a:gd name="T140" fmla="+- 0 2661 1030"/>
                <a:gd name="T141" fmla="*/ T140 w 12426"/>
                <a:gd name="T142" fmla="+- 0 27004 16748"/>
                <a:gd name="T143" fmla="*/ 27004 h 14120"/>
                <a:gd name="T144" fmla="+- 0 2492 1030"/>
                <a:gd name="T145" fmla="*/ T144 w 12426"/>
                <a:gd name="T146" fmla="+- 0 26649 16748"/>
                <a:gd name="T147" fmla="*/ 26649 h 14120"/>
                <a:gd name="T148" fmla="+- 0 2437 1030"/>
                <a:gd name="T149" fmla="*/ T148 w 12426"/>
                <a:gd name="T150" fmla="+- 0 26419 16748"/>
                <a:gd name="T151" fmla="*/ 26419 h 14120"/>
                <a:gd name="T152" fmla="+- 0 2426 1030"/>
                <a:gd name="T153" fmla="*/ T152 w 12426"/>
                <a:gd name="T154" fmla="+- 0 26024 16748"/>
                <a:gd name="T155" fmla="*/ 26024 h 14120"/>
                <a:gd name="T156" fmla="+- 0 3122 1030"/>
                <a:gd name="T157" fmla="*/ T156 w 12426"/>
                <a:gd name="T158" fmla="+- 0 23355 16748"/>
                <a:gd name="T159" fmla="*/ 23355 h 14120"/>
                <a:gd name="T160" fmla="+- 0 3275 1030"/>
                <a:gd name="T161" fmla="*/ T160 w 12426"/>
                <a:gd name="T162" fmla="+- 0 22986 16748"/>
                <a:gd name="T163" fmla="*/ 22986 h 14120"/>
                <a:gd name="T164" fmla="+- 0 3515 1030"/>
                <a:gd name="T165" fmla="*/ T164 w 12426"/>
                <a:gd name="T166" fmla="+- 0 22674 16748"/>
                <a:gd name="T167" fmla="*/ 22674 h 14120"/>
                <a:gd name="T168" fmla="+- 0 3826 1030"/>
                <a:gd name="T169" fmla="*/ T168 w 12426"/>
                <a:gd name="T170" fmla="+- 0 22435 16748"/>
                <a:gd name="T171" fmla="*/ 22435 h 14120"/>
                <a:gd name="T172" fmla="+- 0 4196 1030"/>
                <a:gd name="T173" fmla="*/ T172 w 12426"/>
                <a:gd name="T174" fmla="+- 0 22281 16748"/>
                <a:gd name="T175" fmla="*/ 22281 h 14120"/>
                <a:gd name="T176" fmla="+- 0 6785 1030"/>
                <a:gd name="T177" fmla="*/ T176 w 12426"/>
                <a:gd name="T178" fmla="+- 0 21596 16748"/>
                <a:gd name="T179" fmla="*/ 21596 h 14120"/>
                <a:gd name="T180" fmla="+- 0 6416 1030"/>
                <a:gd name="T181" fmla="*/ T180 w 12426"/>
                <a:gd name="T182" fmla="+- 0 23355 16748"/>
                <a:gd name="T183" fmla="*/ 23355 h 14120"/>
                <a:gd name="T184" fmla="+- 0 6537 1030"/>
                <a:gd name="T185" fmla="*/ T184 w 12426"/>
                <a:gd name="T186" fmla="+- 0 23728 16748"/>
                <a:gd name="T187" fmla="*/ 23728 h 14120"/>
                <a:gd name="T188" fmla="+- 0 9616 1030"/>
                <a:gd name="T189" fmla="*/ T188 w 12426"/>
                <a:gd name="T190" fmla="+- 0 27702 16748"/>
                <a:gd name="T191" fmla="*/ 27702 h 14120"/>
                <a:gd name="T192" fmla="+- 0 9463 1030"/>
                <a:gd name="T193" fmla="*/ T192 w 12426"/>
                <a:gd name="T194" fmla="+- 0 28071 16748"/>
                <a:gd name="T195" fmla="*/ 28071 h 14120"/>
                <a:gd name="T196" fmla="+- 0 9223 1030"/>
                <a:gd name="T197" fmla="*/ T196 w 12426"/>
                <a:gd name="T198" fmla="+- 0 28383 16748"/>
                <a:gd name="T199" fmla="*/ 28383 h 14120"/>
                <a:gd name="T200" fmla="+- 0 8912 1030"/>
                <a:gd name="T201" fmla="*/ T200 w 12426"/>
                <a:gd name="T202" fmla="+- 0 28622 16748"/>
                <a:gd name="T203" fmla="*/ 28622 h 14120"/>
                <a:gd name="T204" fmla="+- 0 8542 1030"/>
                <a:gd name="T205" fmla="*/ T204 w 12426"/>
                <a:gd name="T206" fmla="+- 0 28776 16748"/>
                <a:gd name="T207" fmla="*/ 28776 h 14120"/>
                <a:gd name="T208" fmla="+- 0 10068 1030"/>
                <a:gd name="T209" fmla="*/ T208 w 12426"/>
                <a:gd name="T210" fmla="+- 0 29558 16748"/>
                <a:gd name="T211" fmla="*/ 29558 h 14120"/>
                <a:gd name="T212" fmla="+- 0 10359 1030"/>
                <a:gd name="T213" fmla="*/ T212 w 12426"/>
                <a:gd name="T214" fmla="+- 0 29296 16748"/>
                <a:gd name="T215" fmla="*/ 29296 h 14120"/>
                <a:gd name="T216" fmla="+- 0 10827 1030"/>
                <a:gd name="T217" fmla="*/ T216 w 12426"/>
                <a:gd name="T218" fmla="+- 0 27693 16748"/>
                <a:gd name="T219" fmla="*/ 27693 h 14120"/>
                <a:gd name="T220" fmla="+- 0 13412 1030"/>
                <a:gd name="T221" fmla="*/ T220 w 12426"/>
                <a:gd name="T222" fmla="+- 0 26038 16748"/>
                <a:gd name="T223" fmla="*/ 26038 h 14120"/>
                <a:gd name="T224" fmla="+- 0 13327 1030"/>
                <a:gd name="T225" fmla="*/ T224 w 12426"/>
                <a:gd name="T226" fmla="+- 0 16830 16748"/>
                <a:gd name="T227" fmla="*/ 16830 h 14120"/>
                <a:gd name="T228" fmla="+- 0 12944 1030"/>
                <a:gd name="T229" fmla="*/ T228 w 12426"/>
                <a:gd name="T230" fmla="+- 0 16748 16748"/>
                <a:gd name="T231" fmla="*/ 16748 h 14120"/>
                <a:gd name="T232" fmla="+- 0 12014 1030"/>
                <a:gd name="T233" fmla="*/ T232 w 12426"/>
                <a:gd name="T234" fmla="+- 0 18188 16748"/>
                <a:gd name="T235" fmla="*/ 18188 h 14120"/>
                <a:gd name="T236" fmla="+- 0 12410 1030"/>
                <a:gd name="T237" fmla="*/ T236 w 12426"/>
                <a:gd name="T238" fmla="+- 0 18136 16748"/>
                <a:gd name="T239" fmla="*/ 18136 h 14120"/>
                <a:gd name="T240" fmla="+- 0 12800 1030"/>
                <a:gd name="T241" fmla="*/ T240 w 12426"/>
                <a:gd name="T242" fmla="+- 0 18188 16748"/>
                <a:gd name="T243" fmla="*/ 18188 h 14120"/>
                <a:gd name="T244" fmla="+- 0 13164 1030"/>
                <a:gd name="T245" fmla="*/ T244 w 12426"/>
                <a:gd name="T246" fmla="+- 0 18338 16748"/>
                <a:gd name="T247" fmla="*/ 18338 h 14120"/>
                <a:gd name="T248" fmla="+- 0 13456 1030"/>
                <a:gd name="T249" fmla="*/ T248 w 12426"/>
                <a:gd name="T250" fmla="+- 0 18557 16748"/>
                <a:gd name="T251" fmla="*/ 18557 h 1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426" h="14120">
                  <a:moveTo>
                    <a:pt x="7503" y="13239"/>
                  </a:moveTo>
                  <a:lnTo>
                    <a:pt x="6550" y="12286"/>
                  </a:lnTo>
                  <a:lnTo>
                    <a:pt x="5081" y="12679"/>
                  </a:lnTo>
                  <a:lnTo>
                    <a:pt x="5002" y="12698"/>
                  </a:lnTo>
                  <a:lnTo>
                    <a:pt x="4923" y="12713"/>
                  </a:lnTo>
                  <a:lnTo>
                    <a:pt x="4843" y="12723"/>
                  </a:lnTo>
                  <a:lnTo>
                    <a:pt x="4764" y="12729"/>
                  </a:lnTo>
                  <a:lnTo>
                    <a:pt x="4684" y="12731"/>
                  </a:lnTo>
                  <a:lnTo>
                    <a:pt x="4605" y="12729"/>
                  </a:lnTo>
                  <a:lnTo>
                    <a:pt x="4526" y="12723"/>
                  </a:lnTo>
                  <a:lnTo>
                    <a:pt x="4448" y="12712"/>
                  </a:lnTo>
                  <a:lnTo>
                    <a:pt x="4371" y="12698"/>
                  </a:lnTo>
                  <a:lnTo>
                    <a:pt x="4294" y="12679"/>
                  </a:lnTo>
                  <a:lnTo>
                    <a:pt x="4219" y="12657"/>
                  </a:lnTo>
                  <a:lnTo>
                    <a:pt x="4145" y="12631"/>
                  </a:lnTo>
                  <a:lnTo>
                    <a:pt x="4072" y="12601"/>
                  </a:lnTo>
                  <a:lnTo>
                    <a:pt x="4000" y="12567"/>
                  </a:lnTo>
                  <a:lnTo>
                    <a:pt x="3931" y="12529"/>
                  </a:lnTo>
                  <a:lnTo>
                    <a:pt x="3863" y="12488"/>
                  </a:lnTo>
                  <a:lnTo>
                    <a:pt x="3797" y="12443"/>
                  </a:lnTo>
                  <a:lnTo>
                    <a:pt x="3734" y="12394"/>
                  </a:lnTo>
                  <a:lnTo>
                    <a:pt x="3672" y="12342"/>
                  </a:lnTo>
                  <a:lnTo>
                    <a:pt x="3613" y="12286"/>
                  </a:lnTo>
                  <a:lnTo>
                    <a:pt x="2723" y="11396"/>
                  </a:lnTo>
                  <a:lnTo>
                    <a:pt x="1898" y="12222"/>
                  </a:lnTo>
                  <a:lnTo>
                    <a:pt x="3573" y="13897"/>
                  </a:lnTo>
                  <a:lnTo>
                    <a:pt x="3634" y="13951"/>
                  </a:lnTo>
                  <a:lnTo>
                    <a:pt x="3699" y="13998"/>
                  </a:lnTo>
                  <a:lnTo>
                    <a:pt x="3768" y="14038"/>
                  </a:lnTo>
                  <a:lnTo>
                    <a:pt x="3840" y="14070"/>
                  </a:lnTo>
                  <a:lnTo>
                    <a:pt x="3915" y="14095"/>
                  </a:lnTo>
                  <a:lnTo>
                    <a:pt x="3992" y="14111"/>
                  </a:lnTo>
                  <a:lnTo>
                    <a:pt x="4071" y="14119"/>
                  </a:lnTo>
                  <a:lnTo>
                    <a:pt x="4151" y="14120"/>
                  </a:lnTo>
                  <a:lnTo>
                    <a:pt x="4231" y="14111"/>
                  </a:lnTo>
                  <a:lnTo>
                    <a:pt x="4310" y="14095"/>
                  </a:lnTo>
                  <a:lnTo>
                    <a:pt x="7503" y="13239"/>
                  </a:lnTo>
                  <a:close/>
                  <a:moveTo>
                    <a:pt x="12426" y="8713"/>
                  </a:moveTo>
                  <a:lnTo>
                    <a:pt x="11936" y="8844"/>
                  </a:lnTo>
                  <a:lnTo>
                    <a:pt x="10467" y="9238"/>
                  </a:lnTo>
                  <a:lnTo>
                    <a:pt x="10388" y="9257"/>
                  </a:lnTo>
                  <a:lnTo>
                    <a:pt x="10309" y="9272"/>
                  </a:lnTo>
                  <a:lnTo>
                    <a:pt x="10243" y="9280"/>
                  </a:lnTo>
                  <a:lnTo>
                    <a:pt x="10653" y="7751"/>
                  </a:lnTo>
                  <a:lnTo>
                    <a:pt x="10670" y="7672"/>
                  </a:lnTo>
                  <a:lnTo>
                    <a:pt x="10678" y="7592"/>
                  </a:lnTo>
                  <a:lnTo>
                    <a:pt x="10678" y="7513"/>
                  </a:lnTo>
                  <a:lnTo>
                    <a:pt x="10670" y="7434"/>
                  </a:lnTo>
                  <a:lnTo>
                    <a:pt x="10653" y="7357"/>
                  </a:lnTo>
                  <a:lnTo>
                    <a:pt x="9238" y="7736"/>
                  </a:lnTo>
                  <a:lnTo>
                    <a:pt x="9256" y="7812"/>
                  </a:lnTo>
                  <a:lnTo>
                    <a:pt x="9271" y="7890"/>
                  </a:lnTo>
                  <a:lnTo>
                    <a:pt x="9281" y="7968"/>
                  </a:lnTo>
                  <a:lnTo>
                    <a:pt x="9287" y="8047"/>
                  </a:lnTo>
                  <a:lnTo>
                    <a:pt x="9290" y="8126"/>
                  </a:lnTo>
                  <a:lnTo>
                    <a:pt x="9288" y="8205"/>
                  </a:lnTo>
                  <a:lnTo>
                    <a:pt x="9282" y="8285"/>
                  </a:lnTo>
                  <a:lnTo>
                    <a:pt x="9271" y="8364"/>
                  </a:lnTo>
                  <a:lnTo>
                    <a:pt x="9257" y="8443"/>
                  </a:lnTo>
                  <a:lnTo>
                    <a:pt x="9238" y="8522"/>
                  </a:lnTo>
                  <a:lnTo>
                    <a:pt x="9122" y="8955"/>
                  </a:lnTo>
                  <a:lnTo>
                    <a:pt x="9120" y="8953"/>
                  </a:lnTo>
                  <a:lnTo>
                    <a:pt x="9059" y="8901"/>
                  </a:lnTo>
                  <a:lnTo>
                    <a:pt x="9000" y="8845"/>
                  </a:lnTo>
                  <a:lnTo>
                    <a:pt x="8110" y="7955"/>
                  </a:lnTo>
                  <a:lnTo>
                    <a:pt x="7219" y="7065"/>
                  </a:lnTo>
                  <a:lnTo>
                    <a:pt x="7164" y="7006"/>
                  </a:lnTo>
                  <a:lnTo>
                    <a:pt x="7111" y="6944"/>
                  </a:lnTo>
                  <a:lnTo>
                    <a:pt x="7063" y="6881"/>
                  </a:lnTo>
                  <a:lnTo>
                    <a:pt x="7018" y="6815"/>
                  </a:lnTo>
                  <a:lnTo>
                    <a:pt x="6976" y="6747"/>
                  </a:lnTo>
                  <a:lnTo>
                    <a:pt x="6939" y="6678"/>
                  </a:lnTo>
                  <a:lnTo>
                    <a:pt x="6905" y="6606"/>
                  </a:lnTo>
                  <a:lnTo>
                    <a:pt x="6875" y="6534"/>
                  </a:lnTo>
                  <a:lnTo>
                    <a:pt x="6849" y="6459"/>
                  </a:lnTo>
                  <a:lnTo>
                    <a:pt x="6826" y="6384"/>
                  </a:lnTo>
                  <a:lnTo>
                    <a:pt x="6808" y="6307"/>
                  </a:lnTo>
                  <a:lnTo>
                    <a:pt x="6794" y="6230"/>
                  </a:lnTo>
                  <a:lnTo>
                    <a:pt x="6783" y="6152"/>
                  </a:lnTo>
                  <a:lnTo>
                    <a:pt x="6777" y="6073"/>
                  </a:lnTo>
                  <a:lnTo>
                    <a:pt x="6775" y="5994"/>
                  </a:lnTo>
                  <a:lnTo>
                    <a:pt x="6777" y="5915"/>
                  </a:lnTo>
                  <a:lnTo>
                    <a:pt x="6783" y="5835"/>
                  </a:lnTo>
                  <a:lnTo>
                    <a:pt x="6793" y="5756"/>
                  </a:lnTo>
                  <a:lnTo>
                    <a:pt x="6808" y="5676"/>
                  </a:lnTo>
                  <a:lnTo>
                    <a:pt x="6826" y="5597"/>
                  </a:lnTo>
                  <a:lnTo>
                    <a:pt x="6942" y="5165"/>
                  </a:lnTo>
                  <a:lnTo>
                    <a:pt x="6944" y="5167"/>
                  </a:lnTo>
                  <a:lnTo>
                    <a:pt x="7006" y="5219"/>
                  </a:lnTo>
                  <a:lnTo>
                    <a:pt x="7065" y="5275"/>
                  </a:lnTo>
                  <a:lnTo>
                    <a:pt x="7955" y="6165"/>
                  </a:lnTo>
                  <a:lnTo>
                    <a:pt x="8845" y="7055"/>
                  </a:lnTo>
                  <a:lnTo>
                    <a:pt x="8901" y="7114"/>
                  </a:lnTo>
                  <a:lnTo>
                    <a:pt x="8953" y="7175"/>
                  </a:lnTo>
                  <a:lnTo>
                    <a:pt x="9002" y="7239"/>
                  </a:lnTo>
                  <a:lnTo>
                    <a:pt x="9047" y="7305"/>
                  </a:lnTo>
                  <a:lnTo>
                    <a:pt x="9088" y="7372"/>
                  </a:lnTo>
                  <a:lnTo>
                    <a:pt x="9125" y="7442"/>
                  </a:lnTo>
                  <a:lnTo>
                    <a:pt x="9159" y="7513"/>
                  </a:lnTo>
                  <a:lnTo>
                    <a:pt x="9189" y="7586"/>
                  </a:lnTo>
                  <a:lnTo>
                    <a:pt x="9215" y="7660"/>
                  </a:lnTo>
                  <a:lnTo>
                    <a:pt x="9238" y="7736"/>
                  </a:lnTo>
                  <a:lnTo>
                    <a:pt x="10653" y="7357"/>
                  </a:lnTo>
                  <a:lnTo>
                    <a:pt x="10629" y="7281"/>
                  </a:lnTo>
                  <a:lnTo>
                    <a:pt x="10597" y="7209"/>
                  </a:lnTo>
                  <a:lnTo>
                    <a:pt x="10557" y="7140"/>
                  </a:lnTo>
                  <a:lnTo>
                    <a:pt x="10510" y="7075"/>
                  </a:lnTo>
                  <a:lnTo>
                    <a:pt x="10456" y="7015"/>
                  </a:lnTo>
                  <a:lnTo>
                    <a:pt x="8780" y="5339"/>
                  </a:lnTo>
                  <a:lnTo>
                    <a:pt x="7294" y="3853"/>
                  </a:lnTo>
                  <a:lnTo>
                    <a:pt x="7478" y="3166"/>
                  </a:lnTo>
                  <a:lnTo>
                    <a:pt x="7501" y="3088"/>
                  </a:lnTo>
                  <a:lnTo>
                    <a:pt x="7528" y="3012"/>
                  </a:lnTo>
                  <a:lnTo>
                    <a:pt x="7559" y="2938"/>
                  </a:lnTo>
                  <a:lnTo>
                    <a:pt x="7593" y="2866"/>
                  </a:lnTo>
                  <a:lnTo>
                    <a:pt x="7631" y="2797"/>
                  </a:lnTo>
                  <a:lnTo>
                    <a:pt x="7673" y="2729"/>
                  </a:lnTo>
                  <a:lnTo>
                    <a:pt x="7718" y="2664"/>
                  </a:lnTo>
                  <a:lnTo>
                    <a:pt x="7766" y="2602"/>
                  </a:lnTo>
                  <a:lnTo>
                    <a:pt x="7817" y="2542"/>
                  </a:lnTo>
                  <a:lnTo>
                    <a:pt x="7871" y="2485"/>
                  </a:lnTo>
                  <a:lnTo>
                    <a:pt x="7928" y="2431"/>
                  </a:lnTo>
                  <a:lnTo>
                    <a:pt x="7988" y="2380"/>
                  </a:lnTo>
                  <a:lnTo>
                    <a:pt x="8050" y="2332"/>
                  </a:lnTo>
                  <a:lnTo>
                    <a:pt x="8115" y="2287"/>
                  </a:lnTo>
                  <a:lnTo>
                    <a:pt x="8183" y="2245"/>
                  </a:lnTo>
                  <a:lnTo>
                    <a:pt x="8252" y="2207"/>
                  </a:lnTo>
                  <a:lnTo>
                    <a:pt x="8324" y="2173"/>
                  </a:lnTo>
                  <a:lnTo>
                    <a:pt x="8398" y="2142"/>
                  </a:lnTo>
                  <a:lnTo>
                    <a:pt x="8474" y="2115"/>
                  </a:lnTo>
                  <a:lnTo>
                    <a:pt x="8552" y="2092"/>
                  </a:lnTo>
                  <a:lnTo>
                    <a:pt x="9514" y="1834"/>
                  </a:lnTo>
                  <a:lnTo>
                    <a:pt x="8561" y="881"/>
                  </a:lnTo>
                  <a:lnTo>
                    <a:pt x="7177" y="1252"/>
                  </a:lnTo>
                  <a:lnTo>
                    <a:pt x="7100" y="1277"/>
                  </a:lnTo>
                  <a:lnTo>
                    <a:pt x="7027" y="1309"/>
                  </a:lnTo>
                  <a:lnTo>
                    <a:pt x="6958" y="1349"/>
                  </a:lnTo>
                  <a:lnTo>
                    <a:pt x="6894" y="1396"/>
                  </a:lnTo>
                  <a:lnTo>
                    <a:pt x="6835" y="1449"/>
                  </a:lnTo>
                  <a:lnTo>
                    <a:pt x="6782" y="1508"/>
                  </a:lnTo>
                  <a:lnTo>
                    <a:pt x="6736" y="1572"/>
                  </a:lnTo>
                  <a:lnTo>
                    <a:pt x="6696" y="1640"/>
                  </a:lnTo>
                  <a:lnTo>
                    <a:pt x="6663" y="1714"/>
                  </a:lnTo>
                  <a:lnTo>
                    <a:pt x="6638" y="1791"/>
                  </a:lnTo>
                  <a:lnTo>
                    <a:pt x="6267" y="3175"/>
                  </a:lnTo>
                  <a:lnTo>
                    <a:pt x="6175" y="3518"/>
                  </a:lnTo>
                  <a:lnTo>
                    <a:pt x="3175" y="4322"/>
                  </a:lnTo>
                  <a:lnTo>
                    <a:pt x="1791" y="4693"/>
                  </a:lnTo>
                  <a:lnTo>
                    <a:pt x="1714" y="4718"/>
                  </a:lnTo>
                  <a:lnTo>
                    <a:pt x="1640" y="4751"/>
                  </a:lnTo>
                  <a:lnTo>
                    <a:pt x="1571" y="4791"/>
                  </a:lnTo>
                  <a:lnTo>
                    <a:pt x="1507" y="4837"/>
                  </a:lnTo>
                  <a:lnTo>
                    <a:pt x="1449" y="4890"/>
                  </a:lnTo>
                  <a:lnTo>
                    <a:pt x="1396" y="4949"/>
                  </a:lnTo>
                  <a:lnTo>
                    <a:pt x="1349" y="5013"/>
                  </a:lnTo>
                  <a:lnTo>
                    <a:pt x="1309" y="5082"/>
                  </a:lnTo>
                  <a:lnTo>
                    <a:pt x="1277" y="5155"/>
                  </a:lnTo>
                  <a:lnTo>
                    <a:pt x="1251" y="5232"/>
                  </a:lnTo>
                  <a:lnTo>
                    <a:pt x="881" y="6616"/>
                  </a:lnTo>
                  <a:lnTo>
                    <a:pt x="25" y="9810"/>
                  </a:lnTo>
                  <a:lnTo>
                    <a:pt x="8" y="9889"/>
                  </a:lnTo>
                  <a:lnTo>
                    <a:pt x="0" y="9969"/>
                  </a:lnTo>
                  <a:lnTo>
                    <a:pt x="0" y="10048"/>
                  </a:lnTo>
                  <a:lnTo>
                    <a:pt x="8" y="10127"/>
                  </a:lnTo>
                  <a:lnTo>
                    <a:pt x="25" y="10204"/>
                  </a:lnTo>
                  <a:lnTo>
                    <a:pt x="1141" y="9905"/>
                  </a:lnTo>
                  <a:lnTo>
                    <a:pt x="25" y="10204"/>
                  </a:lnTo>
                  <a:lnTo>
                    <a:pt x="49" y="10280"/>
                  </a:lnTo>
                  <a:lnTo>
                    <a:pt x="81" y="10352"/>
                  </a:lnTo>
                  <a:lnTo>
                    <a:pt x="121" y="10421"/>
                  </a:lnTo>
                  <a:lnTo>
                    <a:pt x="168" y="10486"/>
                  </a:lnTo>
                  <a:lnTo>
                    <a:pt x="222" y="10546"/>
                  </a:lnTo>
                  <a:lnTo>
                    <a:pt x="1898" y="12222"/>
                  </a:lnTo>
                  <a:lnTo>
                    <a:pt x="2723" y="11396"/>
                  </a:lnTo>
                  <a:lnTo>
                    <a:pt x="1833" y="10506"/>
                  </a:lnTo>
                  <a:lnTo>
                    <a:pt x="1777" y="10447"/>
                  </a:lnTo>
                  <a:lnTo>
                    <a:pt x="1725" y="10386"/>
                  </a:lnTo>
                  <a:lnTo>
                    <a:pt x="1676" y="10322"/>
                  </a:lnTo>
                  <a:lnTo>
                    <a:pt x="1631" y="10256"/>
                  </a:lnTo>
                  <a:lnTo>
                    <a:pt x="1590" y="10189"/>
                  </a:lnTo>
                  <a:lnTo>
                    <a:pt x="1553" y="10119"/>
                  </a:lnTo>
                  <a:lnTo>
                    <a:pt x="1519" y="10048"/>
                  </a:lnTo>
                  <a:lnTo>
                    <a:pt x="1489" y="9975"/>
                  </a:lnTo>
                  <a:lnTo>
                    <a:pt x="1462" y="9901"/>
                  </a:lnTo>
                  <a:lnTo>
                    <a:pt x="1440" y="9825"/>
                  </a:lnTo>
                  <a:lnTo>
                    <a:pt x="1422" y="9749"/>
                  </a:lnTo>
                  <a:lnTo>
                    <a:pt x="1407" y="9671"/>
                  </a:lnTo>
                  <a:lnTo>
                    <a:pt x="1397" y="9593"/>
                  </a:lnTo>
                  <a:lnTo>
                    <a:pt x="1391" y="9514"/>
                  </a:lnTo>
                  <a:lnTo>
                    <a:pt x="1388" y="9435"/>
                  </a:lnTo>
                  <a:lnTo>
                    <a:pt x="1390" y="9356"/>
                  </a:lnTo>
                  <a:lnTo>
                    <a:pt x="1396" y="9276"/>
                  </a:lnTo>
                  <a:lnTo>
                    <a:pt x="1407" y="9197"/>
                  </a:lnTo>
                  <a:lnTo>
                    <a:pt x="1421" y="9118"/>
                  </a:lnTo>
                  <a:lnTo>
                    <a:pt x="1440" y="9039"/>
                  </a:lnTo>
                  <a:lnTo>
                    <a:pt x="1834" y="7570"/>
                  </a:lnTo>
                  <a:lnTo>
                    <a:pt x="2092" y="6607"/>
                  </a:lnTo>
                  <a:lnTo>
                    <a:pt x="2115" y="6529"/>
                  </a:lnTo>
                  <a:lnTo>
                    <a:pt x="2142" y="6454"/>
                  </a:lnTo>
                  <a:lnTo>
                    <a:pt x="2173" y="6380"/>
                  </a:lnTo>
                  <a:lnTo>
                    <a:pt x="2207" y="6308"/>
                  </a:lnTo>
                  <a:lnTo>
                    <a:pt x="2245" y="6238"/>
                  </a:lnTo>
                  <a:lnTo>
                    <a:pt x="2287" y="6171"/>
                  </a:lnTo>
                  <a:lnTo>
                    <a:pt x="2331" y="6106"/>
                  </a:lnTo>
                  <a:lnTo>
                    <a:pt x="2379" y="6043"/>
                  </a:lnTo>
                  <a:lnTo>
                    <a:pt x="2431" y="5983"/>
                  </a:lnTo>
                  <a:lnTo>
                    <a:pt x="2485" y="5926"/>
                  </a:lnTo>
                  <a:lnTo>
                    <a:pt x="2542" y="5872"/>
                  </a:lnTo>
                  <a:lnTo>
                    <a:pt x="2602" y="5821"/>
                  </a:lnTo>
                  <a:lnTo>
                    <a:pt x="2664" y="5773"/>
                  </a:lnTo>
                  <a:lnTo>
                    <a:pt x="2729" y="5728"/>
                  </a:lnTo>
                  <a:lnTo>
                    <a:pt x="2796" y="5687"/>
                  </a:lnTo>
                  <a:lnTo>
                    <a:pt x="2866" y="5649"/>
                  </a:lnTo>
                  <a:lnTo>
                    <a:pt x="2938" y="5614"/>
                  </a:lnTo>
                  <a:lnTo>
                    <a:pt x="3012" y="5583"/>
                  </a:lnTo>
                  <a:lnTo>
                    <a:pt x="3088" y="5556"/>
                  </a:lnTo>
                  <a:lnTo>
                    <a:pt x="3166" y="5533"/>
                  </a:lnTo>
                  <a:lnTo>
                    <a:pt x="4128" y="5275"/>
                  </a:lnTo>
                  <a:lnTo>
                    <a:pt x="5597" y="4881"/>
                  </a:lnTo>
                  <a:lnTo>
                    <a:pt x="5676" y="4863"/>
                  </a:lnTo>
                  <a:lnTo>
                    <a:pt x="5755" y="4848"/>
                  </a:lnTo>
                  <a:lnTo>
                    <a:pt x="5821" y="4840"/>
                  </a:lnTo>
                  <a:lnTo>
                    <a:pt x="5411" y="6368"/>
                  </a:lnTo>
                  <a:lnTo>
                    <a:pt x="5394" y="6448"/>
                  </a:lnTo>
                  <a:lnTo>
                    <a:pt x="5386" y="6527"/>
                  </a:lnTo>
                  <a:lnTo>
                    <a:pt x="5386" y="6607"/>
                  </a:lnTo>
                  <a:lnTo>
                    <a:pt x="5395" y="6686"/>
                  </a:lnTo>
                  <a:lnTo>
                    <a:pt x="5411" y="6763"/>
                  </a:lnTo>
                  <a:lnTo>
                    <a:pt x="5436" y="6838"/>
                  </a:lnTo>
                  <a:lnTo>
                    <a:pt x="5468" y="6911"/>
                  </a:lnTo>
                  <a:lnTo>
                    <a:pt x="5507" y="6980"/>
                  </a:lnTo>
                  <a:lnTo>
                    <a:pt x="5554" y="7045"/>
                  </a:lnTo>
                  <a:lnTo>
                    <a:pt x="5609" y="7105"/>
                  </a:lnTo>
                  <a:lnTo>
                    <a:pt x="7284" y="8780"/>
                  </a:lnTo>
                  <a:lnTo>
                    <a:pt x="8770" y="10267"/>
                  </a:lnTo>
                  <a:lnTo>
                    <a:pt x="8586" y="10954"/>
                  </a:lnTo>
                  <a:lnTo>
                    <a:pt x="8563" y="11032"/>
                  </a:lnTo>
                  <a:lnTo>
                    <a:pt x="8536" y="11107"/>
                  </a:lnTo>
                  <a:lnTo>
                    <a:pt x="8506" y="11181"/>
                  </a:lnTo>
                  <a:lnTo>
                    <a:pt x="8471" y="11253"/>
                  </a:lnTo>
                  <a:lnTo>
                    <a:pt x="8433" y="11323"/>
                  </a:lnTo>
                  <a:lnTo>
                    <a:pt x="8391" y="11390"/>
                  </a:lnTo>
                  <a:lnTo>
                    <a:pt x="8347" y="11455"/>
                  </a:lnTo>
                  <a:lnTo>
                    <a:pt x="8299" y="11518"/>
                  </a:lnTo>
                  <a:lnTo>
                    <a:pt x="8247" y="11578"/>
                  </a:lnTo>
                  <a:lnTo>
                    <a:pt x="8193" y="11635"/>
                  </a:lnTo>
                  <a:lnTo>
                    <a:pt x="8136" y="11689"/>
                  </a:lnTo>
                  <a:lnTo>
                    <a:pt x="8076" y="11740"/>
                  </a:lnTo>
                  <a:lnTo>
                    <a:pt x="8014" y="11788"/>
                  </a:lnTo>
                  <a:lnTo>
                    <a:pt x="7949" y="11833"/>
                  </a:lnTo>
                  <a:lnTo>
                    <a:pt x="7882" y="11874"/>
                  </a:lnTo>
                  <a:lnTo>
                    <a:pt x="7812" y="11912"/>
                  </a:lnTo>
                  <a:lnTo>
                    <a:pt x="7740" y="11947"/>
                  </a:lnTo>
                  <a:lnTo>
                    <a:pt x="7666" y="11978"/>
                  </a:lnTo>
                  <a:lnTo>
                    <a:pt x="7590" y="12005"/>
                  </a:lnTo>
                  <a:lnTo>
                    <a:pt x="7512" y="12028"/>
                  </a:lnTo>
                  <a:lnTo>
                    <a:pt x="6550" y="12286"/>
                  </a:lnTo>
                  <a:lnTo>
                    <a:pt x="7503" y="13239"/>
                  </a:lnTo>
                  <a:lnTo>
                    <a:pt x="8887" y="12868"/>
                  </a:lnTo>
                  <a:lnTo>
                    <a:pt x="8964" y="12843"/>
                  </a:lnTo>
                  <a:lnTo>
                    <a:pt x="9038" y="12810"/>
                  </a:lnTo>
                  <a:lnTo>
                    <a:pt x="9107" y="12770"/>
                  </a:lnTo>
                  <a:lnTo>
                    <a:pt x="9171" y="12724"/>
                  </a:lnTo>
                  <a:lnTo>
                    <a:pt x="9229" y="12671"/>
                  </a:lnTo>
                  <a:lnTo>
                    <a:pt x="9282" y="12612"/>
                  </a:lnTo>
                  <a:lnTo>
                    <a:pt x="9329" y="12548"/>
                  </a:lnTo>
                  <a:lnTo>
                    <a:pt x="9369" y="12479"/>
                  </a:lnTo>
                  <a:lnTo>
                    <a:pt x="9401" y="12406"/>
                  </a:lnTo>
                  <a:lnTo>
                    <a:pt x="9427" y="12329"/>
                  </a:lnTo>
                  <a:lnTo>
                    <a:pt x="9797" y="10945"/>
                  </a:lnTo>
                  <a:lnTo>
                    <a:pt x="9889" y="10601"/>
                  </a:lnTo>
                  <a:lnTo>
                    <a:pt x="12426" y="9922"/>
                  </a:lnTo>
                  <a:lnTo>
                    <a:pt x="12426" y="9334"/>
                  </a:lnTo>
                  <a:lnTo>
                    <a:pt x="12382" y="9290"/>
                  </a:lnTo>
                  <a:lnTo>
                    <a:pt x="12426" y="9334"/>
                  </a:lnTo>
                  <a:lnTo>
                    <a:pt x="12426" y="8713"/>
                  </a:lnTo>
                  <a:close/>
                  <a:moveTo>
                    <a:pt x="12426" y="164"/>
                  </a:moveTo>
                  <a:lnTo>
                    <a:pt x="12366" y="121"/>
                  </a:lnTo>
                  <a:lnTo>
                    <a:pt x="12297" y="82"/>
                  </a:lnTo>
                  <a:lnTo>
                    <a:pt x="12224" y="49"/>
                  </a:lnTo>
                  <a:lnTo>
                    <a:pt x="12149" y="25"/>
                  </a:lnTo>
                  <a:lnTo>
                    <a:pt x="12072" y="9"/>
                  </a:lnTo>
                  <a:lnTo>
                    <a:pt x="11993" y="0"/>
                  </a:lnTo>
                  <a:lnTo>
                    <a:pt x="11914" y="0"/>
                  </a:lnTo>
                  <a:lnTo>
                    <a:pt x="11834" y="8"/>
                  </a:lnTo>
                  <a:lnTo>
                    <a:pt x="11754" y="25"/>
                  </a:lnTo>
                  <a:lnTo>
                    <a:pt x="8561" y="881"/>
                  </a:lnTo>
                  <a:lnTo>
                    <a:pt x="9514" y="1834"/>
                  </a:lnTo>
                  <a:lnTo>
                    <a:pt x="10984" y="1440"/>
                  </a:lnTo>
                  <a:lnTo>
                    <a:pt x="11062" y="1421"/>
                  </a:lnTo>
                  <a:lnTo>
                    <a:pt x="11142" y="1407"/>
                  </a:lnTo>
                  <a:lnTo>
                    <a:pt x="11221" y="1396"/>
                  </a:lnTo>
                  <a:lnTo>
                    <a:pt x="11301" y="1390"/>
                  </a:lnTo>
                  <a:lnTo>
                    <a:pt x="11380" y="1388"/>
                  </a:lnTo>
                  <a:lnTo>
                    <a:pt x="11459" y="1391"/>
                  </a:lnTo>
                  <a:lnTo>
                    <a:pt x="11538" y="1397"/>
                  </a:lnTo>
                  <a:lnTo>
                    <a:pt x="11616" y="1407"/>
                  </a:lnTo>
                  <a:lnTo>
                    <a:pt x="11694" y="1422"/>
                  </a:lnTo>
                  <a:lnTo>
                    <a:pt x="11770" y="1440"/>
                  </a:lnTo>
                  <a:lnTo>
                    <a:pt x="11845" y="1463"/>
                  </a:lnTo>
                  <a:lnTo>
                    <a:pt x="11920" y="1489"/>
                  </a:lnTo>
                  <a:lnTo>
                    <a:pt x="11993" y="1519"/>
                  </a:lnTo>
                  <a:lnTo>
                    <a:pt x="12064" y="1553"/>
                  </a:lnTo>
                  <a:lnTo>
                    <a:pt x="12134" y="1590"/>
                  </a:lnTo>
                  <a:lnTo>
                    <a:pt x="12201" y="1632"/>
                  </a:lnTo>
                  <a:lnTo>
                    <a:pt x="12267" y="1677"/>
                  </a:lnTo>
                  <a:lnTo>
                    <a:pt x="12331" y="1725"/>
                  </a:lnTo>
                  <a:lnTo>
                    <a:pt x="12392" y="1778"/>
                  </a:lnTo>
                  <a:lnTo>
                    <a:pt x="12426" y="1809"/>
                  </a:lnTo>
                  <a:lnTo>
                    <a:pt x="12426" y="164"/>
                  </a:lnTo>
                  <a:close/>
                </a:path>
              </a:pathLst>
            </a:custGeom>
            <a:solidFill>
              <a:srgbClr val="337B86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52" name="AutoShape 79">
              <a:extLst>
                <a:ext uri="{FF2B5EF4-FFF2-40B4-BE49-F238E27FC236}">
                  <a16:creationId xmlns:a16="http://schemas.microsoft.com/office/drawing/2014/main" id="{30513DBA-316F-B67C-52AE-BADA5E27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2671"/>
              <a:ext cx="7393" cy="8788"/>
            </a:xfrm>
            <a:custGeom>
              <a:avLst/>
              <a:gdLst>
                <a:gd name="T0" fmla="+- 0 9144 6063"/>
                <a:gd name="T1" fmla="*/ T0 w 7393"/>
                <a:gd name="T2" fmla="+- 0 30580 22672"/>
                <a:gd name="T3" fmla="*/ 30580 h 8788"/>
                <a:gd name="T4" fmla="+- 0 8816 6063"/>
                <a:gd name="T5" fmla="*/ T4 w 7393"/>
                <a:gd name="T6" fmla="+- 0 30580 22672"/>
                <a:gd name="T7" fmla="*/ 30580 h 8788"/>
                <a:gd name="T8" fmla="+- 0 8510 6063"/>
                <a:gd name="T9" fmla="*/ T8 w 7393"/>
                <a:gd name="T10" fmla="+- 0 30468 22672"/>
                <a:gd name="T11" fmla="*/ 30468 h 8788"/>
                <a:gd name="T12" fmla="+- 0 7759 6063"/>
                <a:gd name="T13" fmla="*/ T12 w 7393"/>
                <a:gd name="T14" fmla="+- 0 29763 22672"/>
                <a:gd name="T15" fmla="*/ 29763 h 8788"/>
                <a:gd name="T16" fmla="+- 0 7053 6063"/>
                <a:gd name="T17" fmla="*/ T16 w 7393"/>
                <a:gd name="T18" fmla="+- 0 29011 22672"/>
                <a:gd name="T19" fmla="*/ 29011 h 8788"/>
                <a:gd name="T20" fmla="+- 0 6079 6063"/>
                <a:gd name="T21" fmla="*/ T20 w 7393"/>
                <a:gd name="T22" fmla="+- 0 29021 22672"/>
                <a:gd name="T23" fmla="*/ 29021 h 8788"/>
                <a:gd name="T24" fmla="+- 0 6202 6063"/>
                <a:gd name="T25" fmla="*/ T24 w 7393"/>
                <a:gd name="T26" fmla="+- 0 29234 22672"/>
                <a:gd name="T27" fmla="*/ 29234 h 8788"/>
                <a:gd name="T28" fmla="+- 0 8387 6063"/>
                <a:gd name="T29" fmla="*/ T28 w 7393"/>
                <a:gd name="T30" fmla="+- 0 31396 22672"/>
                <a:gd name="T31" fmla="*/ 31396 h 8788"/>
                <a:gd name="T32" fmla="+- 0 8623 6063"/>
                <a:gd name="T33" fmla="*/ T32 w 7393"/>
                <a:gd name="T34" fmla="+- 0 31459 22672"/>
                <a:gd name="T35" fmla="*/ 31459 h 8788"/>
                <a:gd name="T36" fmla="+- 0 12695 6063"/>
                <a:gd name="T37" fmla="*/ T36 w 7393"/>
                <a:gd name="T38" fmla="+- 0 27248 22672"/>
                <a:gd name="T39" fmla="*/ 27248 h 8788"/>
                <a:gd name="T40" fmla="+- 0 12572 6063"/>
                <a:gd name="T41" fmla="*/ T40 w 7393"/>
                <a:gd name="T42" fmla="+- 0 27036 22672"/>
                <a:gd name="T43" fmla="*/ 27036 h 8788"/>
                <a:gd name="T44" fmla="+- 0 10744 6063"/>
                <a:gd name="T45" fmla="*/ T44 w 7393"/>
                <a:gd name="T46" fmla="+- 0 24560 22672"/>
                <a:gd name="T47" fmla="*/ 24560 h 8788"/>
                <a:gd name="T48" fmla="+- 0 10908 6063"/>
                <a:gd name="T49" fmla="*/ T48 w 7393"/>
                <a:gd name="T50" fmla="+- 0 24276 22672"/>
                <a:gd name="T51" fmla="*/ 24276 h 8788"/>
                <a:gd name="T52" fmla="+- 0 11157 6063"/>
                <a:gd name="T53" fmla="*/ T52 w 7393"/>
                <a:gd name="T54" fmla="+- 0 24067 22672"/>
                <a:gd name="T55" fmla="*/ 24067 h 8788"/>
                <a:gd name="T56" fmla="+- 0 11986 6063"/>
                <a:gd name="T57" fmla="*/ T56 w 7393"/>
                <a:gd name="T58" fmla="+- 0 23811 22672"/>
                <a:gd name="T59" fmla="*/ 23811 h 8788"/>
                <a:gd name="T60" fmla="+- 0 10416 6063"/>
                <a:gd name="T61" fmla="*/ T60 w 7393"/>
                <a:gd name="T62" fmla="+- 0 23496 22672"/>
                <a:gd name="T63" fmla="*/ 23496 h 8788"/>
                <a:gd name="T64" fmla="+- 0 10243 6063"/>
                <a:gd name="T65" fmla="*/ T64 w 7393"/>
                <a:gd name="T66" fmla="+- 0 23668 22672"/>
                <a:gd name="T67" fmla="*/ 23668 h 8788"/>
                <a:gd name="T68" fmla="+- 0 9907 6063"/>
                <a:gd name="T69" fmla="*/ T68 w 7393"/>
                <a:gd name="T70" fmla="+- 0 24859 22672"/>
                <a:gd name="T71" fmla="*/ 24859 h 8788"/>
                <a:gd name="T72" fmla="+- 0 7119 6063"/>
                <a:gd name="T73" fmla="*/ T72 w 7393"/>
                <a:gd name="T74" fmla="+- 0 25611 22672"/>
                <a:gd name="T75" fmla="*/ 25611 h 8788"/>
                <a:gd name="T76" fmla="+- 0 6925 6063"/>
                <a:gd name="T77" fmla="*/ T76 w 7393"/>
                <a:gd name="T78" fmla="+- 0 25759 22672"/>
                <a:gd name="T79" fmla="*/ 25759 h 8788"/>
                <a:gd name="T80" fmla="+- 0 6612 6063"/>
                <a:gd name="T81" fmla="*/ T80 w 7393"/>
                <a:gd name="T82" fmla="+- 0 26788 22672"/>
                <a:gd name="T83" fmla="*/ 26788 h 8788"/>
                <a:gd name="T84" fmla="+- 0 6067 6063"/>
                <a:gd name="T85" fmla="*/ T84 w 7393"/>
                <a:gd name="T86" fmla="+- 0 28961 22672"/>
                <a:gd name="T87" fmla="*/ 28961 h 8788"/>
                <a:gd name="T88" fmla="+- 0 6932 6063"/>
                <a:gd name="T89" fmla="*/ T88 w 7393"/>
                <a:gd name="T90" fmla="+- 0 28624 22672"/>
                <a:gd name="T91" fmla="*/ 28624 h 8788"/>
                <a:gd name="T92" fmla="+- 0 6960 6063"/>
                <a:gd name="T93" fmla="*/ T92 w 7393"/>
                <a:gd name="T94" fmla="+- 0 28296 22672"/>
                <a:gd name="T95" fmla="*/ 28296 h 8788"/>
                <a:gd name="T96" fmla="+- 0 7423 6063"/>
                <a:gd name="T97" fmla="*/ T96 w 7393"/>
                <a:gd name="T98" fmla="+- 0 26625 22672"/>
                <a:gd name="T99" fmla="*/ 26625 h 8788"/>
                <a:gd name="T100" fmla="+- 0 7610 6063"/>
                <a:gd name="T101" fmla="*/ T100 w 7393"/>
                <a:gd name="T102" fmla="+- 0 26358 22672"/>
                <a:gd name="T103" fmla="*/ 26358 h 8788"/>
                <a:gd name="T104" fmla="+- 0 7877 6063"/>
                <a:gd name="T105" fmla="*/ T104 w 7393"/>
                <a:gd name="T106" fmla="+- 0 26171 22672"/>
                <a:gd name="T107" fmla="*/ 26171 h 8788"/>
                <a:gd name="T108" fmla="+- 0 8633 6063"/>
                <a:gd name="T109" fmla="*/ T108 w 7393"/>
                <a:gd name="T110" fmla="+- 0 25953 22672"/>
                <a:gd name="T111" fmla="*/ 25953 h 8788"/>
                <a:gd name="T112" fmla="+- 0 9432 6063"/>
                <a:gd name="T113" fmla="*/ T112 w 7393"/>
                <a:gd name="T114" fmla="+- 0 26633 22672"/>
                <a:gd name="T115" fmla="*/ 26633 h 8788"/>
                <a:gd name="T116" fmla="+- 0 9432 6063"/>
                <a:gd name="T117" fmla="*/ T116 w 7393"/>
                <a:gd name="T118" fmla="+- 0 26879 22672"/>
                <a:gd name="T119" fmla="*/ 26879 h 8788"/>
                <a:gd name="T120" fmla="+- 0 10281 6063"/>
                <a:gd name="T121" fmla="*/ T120 w 7393"/>
                <a:gd name="T122" fmla="+- 0 26400 22672"/>
                <a:gd name="T123" fmla="*/ 26400 h 8788"/>
                <a:gd name="T124" fmla="+- 0 10385 6063"/>
                <a:gd name="T125" fmla="*/ T124 w 7393"/>
                <a:gd name="T126" fmla="+- 0 25885 22672"/>
                <a:gd name="T127" fmla="*/ 25885 h 8788"/>
                <a:gd name="T128" fmla="+- 0 11569 6063"/>
                <a:gd name="T129" fmla="*/ T128 w 7393"/>
                <a:gd name="T130" fmla="+- 0 27061 22672"/>
                <a:gd name="T131" fmla="*/ 27061 h 8788"/>
                <a:gd name="T132" fmla="+- 0 11758 6063"/>
                <a:gd name="T133" fmla="*/ T132 w 7393"/>
                <a:gd name="T134" fmla="+- 0 27331 22672"/>
                <a:gd name="T135" fmla="*/ 27331 h 8788"/>
                <a:gd name="T136" fmla="+- 0 13456 6063"/>
                <a:gd name="T137" fmla="*/ T136 w 7393"/>
                <a:gd name="T138" fmla="+- 0 28185 22672"/>
                <a:gd name="T139" fmla="*/ 28185 h 8788"/>
                <a:gd name="T140" fmla="+- 0 12695 6063"/>
                <a:gd name="T141" fmla="*/ T140 w 7393"/>
                <a:gd name="T142" fmla="+- 0 27494 22672"/>
                <a:gd name="T143" fmla="*/ 27494 h 8788"/>
                <a:gd name="T144" fmla="+- 0 12695 6063"/>
                <a:gd name="T145" fmla="*/ T144 w 7393"/>
                <a:gd name="T146" fmla="+- 0 27248 22672"/>
                <a:gd name="T147" fmla="*/ 27248 h 8788"/>
                <a:gd name="T148" fmla="+- 0 11846 6063"/>
                <a:gd name="T149" fmla="*/ T148 w 7393"/>
                <a:gd name="T150" fmla="+- 0 27727 22672"/>
                <a:gd name="T151" fmla="*/ 27727 h 8788"/>
                <a:gd name="T152" fmla="+- 0 11742 6063"/>
                <a:gd name="T153" fmla="*/ T152 w 7393"/>
                <a:gd name="T154" fmla="+- 0 28243 22672"/>
                <a:gd name="T155" fmla="*/ 28243 h 8788"/>
                <a:gd name="T156" fmla="+- 0 10558 6063"/>
                <a:gd name="T157" fmla="*/ T156 w 7393"/>
                <a:gd name="T158" fmla="+- 0 27067 22672"/>
                <a:gd name="T159" fmla="*/ 27067 h 8788"/>
                <a:gd name="T160" fmla="+- 0 10369 6063"/>
                <a:gd name="T161" fmla="*/ T160 w 7393"/>
                <a:gd name="T162" fmla="+- 0 26796 22672"/>
                <a:gd name="T163" fmla="*/ 26796 h 8788"/>
                <a:gd name="T164" fmla="+- 0 9452 6063"/>
                <a:gd name="T165" fmla="*/ T164 w 7393"/>
                <a:gd name="T166" fmla="+- 0 26937 22672"/>
                <a:gd name="T167" fmla="*/ 26937 h 8788"/>
                <a:gd name="T168" fmla="+- 0 10598 6063"/>
                <a:gd name="T169" fmla="*/ T168 w 7393"/>
                <a:gd name="T170" fmla="+- 0 28135 22672"/>
                <a:gd name="T171" fmla="*/ 28135 h 8788"/>
                <a:gd name="T172" fmla="+- 0 11351 6063"/>
                <a:gd name="T173" fmla="*/ T172 w 7393"/>
                <a:gd name="T174" fmla="+- 0 29644 22672"/>
                <a:gd name="T175" fmla="*/ 29644 h 8788"/>
                <a:gd name="T176" fmla="+- 0 11164 6063"/>
                <a:gd name="T177" fmla="*/ T176 w 7393"/>
                <a:gd name="T178" fmla="+- 0 29912 22672"/>
                <a:gd name="T179" fmla="*/ 29912 h 8788"/>
                <a:gd name="T180" fmla="+- 0 10897 6063"/>
                <a:gd name="T181" fmla="*/ T180 w 7393"/>
                <a:gd name="T182" fmla="+- 0 30099 22672"/>
                <a:gd name="T183" fmla="*/ 30099 h 8788"/>
                <a:gd name="T184" fmla="+- 0 10734 6063"/>
                <a:gd name="T185" fmla="*/ T184 w 7393"/>
                <a:gd name="T186" fmla="+- 0 30910 22672"/>
                <a:gd name="T187" fmla="*/ 30910 h 8788"/>
                <a:gd name="T188" fmla="+- 0 11763 6063"/>
                <a:gd name="T189" fmla="*/ T188 w 7393"/>
                <a:gd name="T190" fmla="+- 0 30597 22672"/>
                <a:gd name="T191" fmla="*/ 30597 h 8788"/>
                <a:gd name="T192" fmla="+- 0 11911 6063"/>
                <a:gd name="T193" fmla="*/ T192 w 7393"/>
                <a:gd name="T194" fmla="+- 0 30403 22672"/>
                <a:gd name="T195" fmla="*/ 30403 h 8788"/>
                <a:gd name="T196" fmla="+- 0 13456 6063"/>
                <a:gd name="T197" fmla="*/ T196 w 7393"/>
                <a:gd name="T198" fmla="+- 0 28937 22672"/>
                <a:gd name="T199" fmla="*/ 28937 h 8788"/>
                <a:gd name="T200" fmla="+- 0 13442 6063"/>
                <a:gd name="T201" fmla="*/ T200 w 7393"/>
                <a:gd name="T202" fmla="+- 0 22672 22672"/>
                <a:gd name="T203" fmla="*/ 22672 h 8788"/>
                <a:gd name="T204" fmla="+- 0 12901 6063"/>
                <a:gd name="T205" fmla="*/ T204 w 7393"/>
                <a:gd name="T206" fmla="+- 0 23565 22672"/>
                <a:gd name="T207" fmla="*/ 23565 h 8788"/>
                <a:gd name="T208" fmla="+- 0 13230 6063"/>
                <a:gd name="T209" fmla="*/ T208 w 7393"/>
                <a:gd name="T210" fmla="+- 0 23537 22672"/>
                <a:gd name="T211" fmla="*/ 23537 h 8788"/>
                <a:gd name="T212" fmla="+- 0 13456 6063"/>
                <a:gd name="T213" fmla="*/ T212 w 7393"/>
                <a:gd name="T214" fmla="+- 0 23586 22672"/>
                <a:gd name="T215" fmla="*/ 23586 h 8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7393" h="8788">
                  <a:moveTo>
                    <a:pt x="4671" y="8238"/>
                  </a:moveTo>
                  <a:lnTo>
                    <a:pt x="4078" y="7645"/>
                  </a:lnTo>
                  <a:lnTo>
                    <a:pt x="3163" y="7890"/>
                  </a:lnTo>
                  <a:lnTo>
                    <a:pt x="3081" y="7908"/>
                  </a:lnTo>
                  <a:lnTo>
                    <a:pt x="2999" y="7919"/>
                  </a:lnTo>
                  <a:lnTo>
                    <a:pt x="2916" y="7922"/>
                  </a:lnTo>
                  <a:lnTo>
                    <a:pt x="2834" y="7918"/>
                  </a:lnTo>
                  <a:lnTo>
                    <a:pt x="2753" y="7908"/>
                  </a:lnTo>
                  <a:lnTo>
                    <a:pt x="2674" y="7890"/>
                  </a:lnTo>
                  <a:lnTo>
                    <a:pt x="2596" y="7865"/>
                  </a:lnTo>
                  <a:lnTo>
                    <a:pt x="2520" y="7834"/>
                  </a:lnTo>
                  <a:lnTo>
                    <a:pt x="2447" y="7796"/>
                  </a:lnTo>
                  <a:lnTo>
                    <a:pt x="2378" y="7752"/>
                  </a:lnTo>
                  <a:lnTo>
                    <a:pt x="2312" y="7702"/>
                  </a:lnTo>
                  <a:lnTo>
                    <a:pt x="2250" y="7645"/>
                  </a:lnTo>
                  <a:lnTo>
                    <a:pt x="1696" y="7091"/>
                  </a:lnTo>
                  <a:lnTo>
                    <a:pt x="1142" y="6537"/>
                  </a:lnTo>
                  <a:lnTo>
                    <a:pt x="1085" y="6475"/>
                  </a:lnTo>
                  <a:lnTo>
                    <a:pt x="1035" y="6409"/>
                  </a:lnTo>
                  <a:lnTo>
                    <a:pt x="990" y="6339"/>
                  </a:lnTo>
                  <a:lnTo>
                    <a:pt x="953" y="6267"/>
                  </a:lnTo>
                  <a:lnTo>
                    <a:pt x="922" y="6191"/>
                  </a:lnTo>
                  <a:lnTo>
                    <a:pt x="897" y="6113"/>
                  </a:lnTo>
                  <a:lnTo>
                    <a:pt x="16" y="6349"/>
                  </a:lnTo>
                  <a:lnTo>
                    <a:pt x="36" y="6407"/>
                  </a:lnTo>
                  <a:lnTo>
                    <a:pt x="63" y="6463"/>
                  </a:lnTo>
                  <a:lnTo>
                    <a:pt x="97" y="6515"/>
                  </a:lnTo>
                  <a:lnTo>
                    <a:pt x="139" y="6562"/>
                  </a:lnTo>
                  <a:lnTo>
                    <a:pt x="1182" y="7605"/>
                  </a:lnTo>
                  <a:lnTo>
                    <a:pt x="2225" y="8648"/>
                  </a:lnTo>
                  <a:lnTo>
                    <a:pt x="2272" y="8689"/>
                  </a:lnTo>
                  <a:lnTo>
                    <a:pt x="2324" y="8724"/>
                  </a:lnTo>
                  <a:lnTo>
                    <a:pt x="2379" y="8751"/>
                  </a:lnTo>
                  <a:lnTo>
                    <a:pt x="2438" y="8771"/>
                  </a:lnTo>
                  <a:lnTo>
                    <a:pt x="2498" y="8783"/>
                  </a:lnTo>
                  <a:lnTo>
                    <a:pt x="2560" y="8787"/>
                  </a:lnTo>
                  <a:lnTo>
                    <a:pt x="2622" y="8783"/>
                  </a:lnTo>
                  <a:lnTo>
                    <a:pt x="2683" y="8771"/>
                  </a:lnTo>
                  <a:lnTo>
                    <a:pt x="4671" y="8238"/>
                  </a:lnTo>
                  <a:close/>
                  <a:moveTo>
                    <a:pt x="6632" y="4576"/>
                  </a:moveTo>
                  <a:lnTo>
                    <a:pt x="6612" y="4518"/>
                  </a:lnTo>
                  <a:lnTo>
                    <a:pt x="6585" y="4463"/>
                  </a:lnTo>
                  <a:lnTo>
                    <a:pt x="6551" y="4411"/>
                  </a:lnTo>
                  <a:lnTo>
                    <a:pt x="6509" y="4364"/>
                  </a:lnTo>
                  <a:lnTo>
                    <a:pt x="5466" y="3321"/>
                  </a:lnTo>
                  <a:lnTo>
                    <a:pt x="4541" y="2395"/>
                  </a:lnTo>
                  <a:lnTo>
                    <a:pt x="4656" y="1968"/>
                  </a:lnTo>
                  <a:lnTo>
                    <a:pt x="4681" y="1888"/>
                  </a:lnTo>
                  <a:lnTo>
                    <a:pt x="4713" y="1811"/>
                  </a:lnTo>
                  <a:lnTo>
                    <a:pt x="4751" y="1738"/>
                  </a:lnTo>
                  <a:lnTo>
                    <a:pt x="4795" y="1669"/>
                  </a:lnTo>
                  <a:lnTo>
                    <a:pt x="4845" y="1604"/>
                  </a:lnTo>
                  <a:lnTo>
                    <a:pt x="4900" y="1544"/>
                  </a:lnTo>
                  <a:lnTo>
                    <a:pt x="4960" y="1489"/>
                  </a:lnTo>
                  <a:lnTo>
                    <a:pt x="5025" y="1439"/>
                  </a:lnTo>
                  <a:lnTo>
                    <a:pt x="5094" y="1395"/>
                  </a:lnTo>
                  <a:lnTo>
                    <a:pt x="5167" y="1356"/>
                  </a:lnTo>
                  <a:lnTo>
                    <a:pt x="5244" y="1324"/>
                  </a:lnTo>
                  <a:lnTo>
                    <a:pt x="5324" y="1299"/>
                  </a:lnTo>
                  <a:lnTo>
                    <a:pt x="5923" y="1139"/>
                  </a:lnTo>
                  <a:lnTo>
                    <a:pt x="5330" y="545"/>
                  </a:lnTo>
                  <a:lnTo>
                    <a:pt x="4468" y="776"/>
                  </a:lnTo>
                  <a:lnTo>
                    <a:pt x="4409" y="796"/>
                  </a:lnTo>
                  <a:lnTo>
                    <a:pt x="4353" y="824"/>
                  </a:lnTo>
                  <a:lnTo>
                    <a:pt x="4302" y="858"/>
                  </a:lnTo>
                  <a:lnTo>
                    <a:pt x="4255" y="899"/>
                  </a:lnTo>
                  <a:lnTo>
                    <a:pt x="4215" y="945"/>
                  </a:lnTo>
                  <a:lnTo>
                    <a:pt x="4180" y="996"/>
                  </a:lnTo>
                  <a:lnTo>
                    <a:pt x="4153" y="1052"/>
                  </a:lnTo>
                  <a:lnTo>
                    <a:pt x="4133" y="1112"/>
                  </a:lnTo>
                  <a:lnTo>
                    <a:pt x="3902" y="1973"/>
                  </a:lnTo>
                  <a:lnTo>
                    <a:pt x="3844" y="2187"/>
                  </a:lnTo>
                  <a:lnTo>
                    <a:pt x="1977" y="2687"/>
                  </a:lnTo>
                  <a:lnTo>
                    <a:pt x="1115" y="2918"/>
                  </a:lnTo>
                  <a:lnTo>
                    <a:pt x="1056" y="2939"/>
                  </a:lnTo>
                  <a:lnTo>
                    <a:pt x="1000" y="2966"/>
                  </a:lnTo>
                  <a:lnTo>
                    <a:pt x="949" y="3001"/>
                  </a:lnTo>
                  <a:lnTo>
                    <a:pt x="902" y="3041"/>
                  </a:lnTo>
                  <a:lnTo>
                    <a:pt x="862" y="3087"/>
                  </a:lnTo>
                  <a:lnTo>
                    <a:pt x="827" y="3139"/>
                  </a:lnTo>
                  <a:lnTo>
                    <a:pt x="800" y="3194"/>
                  </a:lnTo>
                  <a:lnTo>
                    <a:pt x="780" y="3254"/>
                  </a:lnTo>
                  <a:lnTo>
                    <a:pt x="549" y="4116"/>
                  </a:lnTo>
                  <a:lnTo>
                    <a:pt x="16" y="6103"/>
                  </a:lnTo>
                  <a:lnTo>
                    <a:pt x="4" y="6165"/>
                  </a:lnTo>
                  <a:lnTo>
                    <a:pt x="0" y="6227"/>
                  </a:lnTo>
                  <a:lnTo>
                    <a:pt x="4" y="6289"/>
                  </a:lnTo>
                  <a:lnTo>
                    <a:pt x="16" y="6349"/>
                  </a:lnTo>
                  <a:lnTo>
                    <a:pt x="897" y="6113"/>
                  </a:lnTo>
                  <a:lnTo>
                    <a:pt x="879" y="6033"/>
                  </a:lnTo>
                  <a:lnTo>
                    <a:pt x="869" y="5952"/>
                  </a:lnTo>
                  <a:lnTo>
                    <a:pt x="865" y="5870"/>
                  </a:lnTo>
                  <a:lnTo>
                    <a:pt x="868" y="5788"/>
                  </a:lnTo>
                  <a:lnTo>
                    <a:pt x="879" y="5706"/>
                  </a:lnTo>
                  <a:lnTo>
                    <a:pt x="897" y="5624"/>
                  </a:lnTo>
                  <a:lnTo>
                    <a:pt x="1142" y="4709"/>
                  </a:lnTo>
                  <a:lnTo>
                    <a:pt x="1303" y="4110"/>
                  </a:lnTo>
                  <a:lnTo>
                    <a:pt x="1328" y="4030"/>
                  </a:lnTo>
                  <a:lnTo>
                    <a:pt x="1360" y="3953"/>
                  </a:lnTo>
                  <a:lnTo>
                    <a:pt x="1398" y="3880"/>
                  </a:lnTo>
                  <a:lnTo>
                    <a:pt x="1442" y="3811"/>
                  </a:lnTo>
                  <a:lnTo>
                    <a:pt x="1492" y="3746"/>
                  </a:lnTo>
                  <a:lnTo>
                    <a:pt x="1547" y="3686"/>
                  </a:lnTo>
                  <a:lnTo>
                    <a:pt x="1607" y="3631"/>
                  </a:lnTo>
                  <a:lnTo>
                    <a:pt x="1672" y="3581"/>
                  </a:lnTo>
                  <a:lnTo>
                    <a:pt x="1741" y="3537"/>
                  </a:lnTo>
                  <a:lnTo>
                    <a:pt x="1814" y="3499"/>
                  </a:lnTo>
                  <a:lnTo>
                    <a:pt x="1891" y="3467"/>
                  </a:lnTo>
                  <a:lnTo>
                    <a:pt x="1971" y="3441"/>
                  </a:lnTo>
                  <a:lnTo>
                    <a:pt x="2570" y="3281"/>
                  </a:lnTo>
                  <a:lnTo>
                    <a:pt x="3485" y="3036"/>
                  </a:lnTo>
                  <a:lnTo>
                    <a:pt x="3567" y="3018"/>
                  </a:lnTo>
                  <a:lnTo>
                    <a:pt x="3624" y="3010"/>
                  </a:lnTo>
                  <a:lnTo>
                    <a:pt x="3369" y="3961"/>
                  </a:lnTo>
                  <a:lnTo>
                    <a:pt x="3357" y="4023"/>
                  </a:lnTo>
                  <a:lnTo>
                    <a:pt x="3353" y="4085"/>
                  </a:lnTo>
                  <a:lnTo>
                    <a:pt x="3357" y="4147"/>
                  </a:lnTo>
                  <a:lnTo>
                    <a:pt x="3369" y="4207"/>
                  </a:lnTo>
                  <a:lnTo>
                    <a:pt x="4250" y="3971"/>
                  </a:lnTo>
                  <a:lnTo>
                    <a:pt x="4232" y="3891"/>
                  </a:lnTo>
                  <a:lnTo>
                    <a:pt x="4221" y="3810"/>
                  </a:lnTo>
                  <a:lnTo>
                    <a:pt x="4218" y="3728"/>
                  </a:lnTo>
                  <a:lnTo>
                    <a:pt x="4221" y="3646"/>
                  </a:lnTo>
                  <a:lnTo>
                    <a:pt x="4232" y="3563"/>
                  </a:lnTo>
                  <a:lnTo>
                    <a:pt x="4250" y="3481"/>
                  </a:lnTo>
                  <a:lnTo>
                    <a:pt x="4322" y="3213"/>
                  </a:lnTo>
                  <a:lnTo>
                    <a:pt x="4336" y="3224"/>
                  </a:lnTo>
                  <a:lnTo>
                    <a:pt x="4398" y="3280"/>
                  </a:lnTo>
                  <a:lnTo>
                    <a:pt x="4952" y="3835"/>
                  </a:lnTo>
                  <a:lnTo>
                    <a:pt x="5506" y="4389"/>
                  </a:lnTo>
                  <a:lnTo>
                    <a:pt x="5563" y="4451"/>
                  </a:lnTo>
                  <a:lnTo>
                    <a:pt x="5614" y="4517"/>
                  </a:lnTo>
                  <a:lnTo>
                    <a:pt x="5658" y="4586"/>
                  </a:lnTo>
                  <a:lnTo>
                    <a:pt x="5695" y="4659"/>
                  </a:lnTo>
                  <a:lnTo>
                    <a:pt x="5727" y="4735"/>
                  </a:lnTo>
                  <a:lnTo>
                    <a:pt x="5751" y="4812"/>
                  </a:lnTo>
                  <a:lnTo>
                    <a:pt x="6632" y="4576"/>
                  </a:lnTo>
                  <a:close/>
                  <a:moveTo>
                    <a:pt x="7393" y="5513"/>
                  </a:moveTo>
                  <a:lnTo>
                    <a:pt x="6516" y="5748"/>
                  </a:lnTo>
                  <a:lnTo>
                    <a:pt x="6434" y="5766"/>
                  </a:lnTo>
                  <a:lnTo>
                    <a:pt x="6377" y="5773"/>
                  </a:lnTo>
                  <a:lnTo>
                    <a:pt x="6632" y="4822"/>
                  </a:lnTo>
                  <a:lnTo>
                    <a:pt x="6644" y="4760"/>
                  </a:lnTo>
                  <a:lnTo>
                    <a:pt x="6648" y="4698"/>
                  </a:lnTo>
                  <a:lnTo>
                    <a:pt x="6644" y="4637"/>
                  </a:lnTo>
                  <a:lnTo>
                    <a:pt x="6632" y="4576"/>
                  </a:lnTo>
                  <a:lnTo>
                    <a:pt x="5751" y="4812"/>
                  </a:lnTo>
                  <a:lnTo>
                    <a:pt x="5769" y="4892"/>
                  </a:lnTo>
                  <a:lnTo>
                    <a:pt x="5780" y="4973"/>
                  </a:lnTo>
                  <a:lnTo>
                    <a:pt x="5783" y="5055"/>
                  </a:lnTo>
                  <a:lnTo>
                    <a:pt x="5780" y="5138"/>
                  </a:lnTo>
                  <a:lnTo>
                    <a:pt x="5769" y="5220"/>
                  </a:lnTo>
                  <a:lnTo>
                    <a:pt x="5751" y="5302"/>
                  </a:lnTo>
                  <a:lnTo>
                    <a:pt x="5679" y="5571"/>
                  </a:lnTo>
                  <a:lnTo>
                    <a:pt x="5665" y="5560"/>
                  </a:lnTo>
                  <a:lnTo>
                    <a:pt x="5603" y="5503"/>
                  </a:lnTo>
                  <a:lnTo>
                    <a:pt x="5049" y="4949"/>
                  </a:lnTo>
                  <a:lnTo>
                    <a:pt x="4495" y="4395"/>
                  </a:lnTo>
                  <a:lnTo>
                    <a:pt x="4438" y="4333"/>
                  </a:lnTo>
                  <a:lnTo>
                    <a:pt x="4388" y="4267"/>
                  </a:lnTo>
                  <a:lnTo>
                    <a:pt x="4343" y="4197"/>
                  </a:lnTo>
                  <a:lnTo>
                    <a:pt x="4306" y="4124"/>
                  </a:lnTo>
                  <a:lnTo>
                    <a:pt x="4275" y="4049"/>
                  </a:lnTo>
                  <a:lnTo>
                    <a:pt x="4250" y="3971"/>
                  </a:lnTo>
                  <a:lnTo>
                    <a:pt x="3369" y="4207"/>
                  </a:lnTo>
                  <a:lnTo>
                    <a:pt x="3389" y="4265"/>
                  </a:lnTo>
                  <a:lnTo>
                    <a:pt x="3416" y="4321"/>
                  </a:lnTo>
                  <a:lnTo>
                    <a:pt x="3450" y="4372"/>
                  </a:lnTo>
                  <a:lnTo>
                    <a:pt x="3492" y="4420"/>
                  </a:lnTo>
                  <a:lnTo>
                    <a:pt x="4535" y="5463"/>
                  </a:lnTo>
                  <a:lnTo>
                    <a:pt x="5460" y="6388"/>
                  </a:lnTo>
                  <a:lnTo>
                    <a:pt x="5346" y="6816"/>
                  </a:lnTo>
                  <a:lnTo>
                    <a:pt x="5320" y="6896"/>
                  </a:lnTo>
                  <a:lnTo>
                    <a:pt x="5288" y="6972"/>
                  </a:lnTo>
                  <a:lnTo>
                    <a:pt x="5250" y="7046"/>
                  </a:lnTo>
                  <a:lnTo>
                    <a:pt x="5206" y="7115"/>
                  </a:lnTo>
                  <a:lnTo>
                    <a:pt x="5156" y="7179"/>
                  </a:lnTo>
                  <a:lnTo>
                    <a:pt x="5101" y="7240"/>
                  </a:lnTo>
                  <a:lnTo>
                    <a:pt x="5041" y="7295"/>
                  </a:lnTo>
                  <a:lnTo>
                    <a:pt x="4976" y="7345"/>
                  </a:lnTo>
                  <a:lnTo>
                    <a:pt x="4907" y="7389"/>
                  </a:lnTo>
                  <a:lnTo>
                    <a:pt x="4834" y="7427"/>
                  </a:lnTo>
                  <a:lnTo>
                    <a:pt x="4757" y="7459"/>
                  </a:lnTo>
                  <a:lnTo>
                    <a:pt x="4677" y="7484"/>
                  </a:lnTo>
                  <a:lnTo>
                    <a:pt x="4078" y="7645"/>
                  </a:lnTo>
                  <a:lnTo>
                    <a:pt x="4671" y="8238"/>
                  </a:lnTo>
                  <a:lnTo>
                    <a:pt x="5533" y="8007"/>
                  </a:lnTo>
                  <a:lnTo>
                    <a:pt x="5593" y="7987"/>
                  </a:lnTo>
                  <a:lnTo>
                    <a:pt x="5648" y="7959"/>
                  </a:lnTo>
                  <a:lnTo>
                    <a:pt x="5700" y="7925"/>
                  </a:lnTo>
                  <a:lnTo>
                    <a:pt x="5746" y="7884"/>
                  </a:lnTo>
                  <a:lnTo>
                    <a:pt x="5786" y="7838"/>
                  </a:lnTo>
                  <a:lnTo>
                    <a:pt x="5821" y="7787"/>
                  </a:lnTo>
                  <a:lnTo>
                    <a:pt x="5848" y="7731"/>
                  </a:lnTo>
                  <a:lnTo>
                    <a:pt x="5869" y="7672"/>
                  </a:lnTo>
                  <a:lnTo>
                    <a:pt x="6099" y="6810"/>
                  </a:lnTo>
                  <a:lnTo>
                    <a:pt x="6157" y="6596"/>
                  </a:lnTo>
                  <a:lnTo>
                    <a:pt x="7393" y="6265"/>
                  </a:lnTo>
                  <a:lnTo>
                    <a:pt x="7393" y="5780"/>
                  </a:lnTo>
                  <a:lnTo>
                    <a:pt x="7393" y="5513"/>
                  </a:lnTo>
                  <a:close/>
                  <a:moveTo>
                    <a:pt x="7393" y="0"/>
                  </a:moveTo>
                  <a:lnTo>
                    <a:pt x="7379" y="0"/>
                  </a:lnTo>
                  <a:lnTo>
                    <a:pt x="7318" y="13"/>
                  </a:lnTo>
                  <a:lnTo>
                    <a:pt x="5330" y="545"/>
                  </a:lnTo>
                  <a:lnTo>
                    <a:pt x="5923" y="1139"/>
                  </a:lnTo>
                  <a:lnTo>
                    <a:pt x="6838" y="893"/>
                  </a:lnTo>
                  <a:lnTo>
                    <a:pt x="6920" y="875"/>
                  </a:lnTo>
                  <a:lnTo>
                    <a:pt x="7002" y="865"/>
                  </a:lnTo>
                  <a:lnTo>
                    <a:pt x="7085" y="861"/>
                  </a:lnTo>
                  <a:lnTo>
                    <a:pt x="7167" y="865"/>
                  </a:lnTo>
                  <a:lnTo>
                    <a:pt x="7248" y="876"/>
                  </a:lnTo>
                  <a:lnTo>
                    <a:pt x="7327" y="893"/>
                  </a:lnTo>
                  <a:lnTo>
                    <a:pt x="7327" y="894"/>
                  </a:lnTo>
                  <a:lnTo>
                    <a:pt x="7393" y="914"/>
                  </a:lnTo>
                  <a:lnTo>
                    <a:pt x="7393" y="650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337B86">
                <a:alpha val="594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</p:grp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6E0618A-DB58-8ADB-6B59-77020327CD27}"/>
              </a:ext>
            </a:extLst>
          </p:cNvPr>
          <p:cNvCxnSpPr/>
          <p:nvPr/>
        </p:nvCxnSpPr>
        <p:spPr>
          <a:xfrm>
            <a:off x="629880" y="5885018"/>
            <a:ext cx="10932240" cy="0"/>
          </a:xfrm>
          <a:prstGeom prst="line">
            <a:avLst/>
          </a:prstGeom>
          <a:ln w="19050">
            <a:solidFill>
              <a:srgbClr val="E3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A2713E44-DC9B-0220-4A80-89920E367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6" y="5985823"/>
            <a:ext cx="2886115" cy="630089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9127BEE-4DC1-EDA1-E270-222039DC674F}"/>
              </a:ext>
            </a:extLst>
          </p:cNvPr>
          <p:cNvSpPr txBox="1"/>
          <p:nvPr/>
        </p:nvSpPr>
        <p:spPr>
          <a:xfrm>
            <a:off x="1103312" y="618472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2"/>
                </a:solidFill>
                <a:ea typeface="+mn-ea"/>
                <a:cs typeface="+mn-cs"/>
              </a:rPr>
              <a:t>ŽÁDOST O PODPORU</a:t>
            </a:r>
            <a:endParaRPr lang="cs-CZ" sz="3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A374F8-CACA-80A7-E56B-FF04B753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B478-FF35-4A81-B1C3-70C1332AEA55}" type="slidenum">
              <a:rPr lang="cs-CZ" smtClean="0"/>
              <a:t>9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7569D2-A20D-6F6D-EEED-C26E7ECA348C}"/>
              </a:ext>
            </a:extLst>
          </p:cNvPr>
          <p:cNvSpPr txBox="1"/>
          <p:nvPr/>
        </p:nvSpPr>
        <p:spPr>
          <a:xfrm>
            <a:off x="551053" y="6187089"/>
            <a:ext cx="103671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E39494"/>
                </a:solidFill>
                <a:latin typeface="+mj-lt"/>
              </a:rPr>
              <a:t>Informační seminář k výzvě k Programu udržitelný turismus a posílení biodiverzity – 21. 1. 2025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90A6C0-C562-FF5C-048A-D20AA931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61" y="1382082"/>
            <a:ext cx="7631196" cy="43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9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">
  <a:themeElements>
    <a:clrScheme name="Vlastní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C00000"/>
      </a:accent1>
      <a:accent2>
        <a:srgbClr val="F8C6C6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0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1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1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7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8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9.xml><?xml version="1.0" encoding="utf-8"?>
<a:themeOverride xmlns:a="http://schemas.openxmlformats.org/drawingml/2006/main">
  <a:clrScheme name="Vlastní 2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F8C6C6"/>
    </a:accent1>
    <a:accent2>
      <a:srgbClr val="F8C6C6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782</Words>
  <Application>Microsoft Office PowerPoint</Application>
  <PresentationFormat>Širokoúhlá obrazovka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</vt:lpstr>
      <vt:lpstr>Ion</vt:lpstr>
      <vt:lpstr>Informační seminář  pro předkladatele velkých projektů do 1. kola výzvy programu Udržitelný turismus a posílení biodiverzity      Ministerstvo životního prostředí 21. ledna 2025</vt:lpstr>
      <vt:lpstr>PODÁNÍ ŽÁDOSTI O PODPORU VČETNĚ POŽADOVANÝCH PŘÍLOH  HODNOTICÍ KRITÉRIA V RÁMCI PROJEKTOVÉ ŽÁDOSTI  </vt:lpstr>
      <vt:lpstr>1. KOLO: PŘEDLOŽENÍ FORMULÁŘE ŽÁDOSTI O PODPORU do 17. 2. 2025</vt:lpstr>
      <vt:lpstr>1. KOLO: PŘEDLOŽENÍ KONCEPTU PROJEKTOVÉHO NÁVRHU do 17. 2. 2025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ŽÁDOST O PODPORU - přílohy</vt:lpstr>
      <vt:lpstr> HODNOTICÍ KRITÉRA    </vt:lpstr>
      <vt:lpstr>HODNOTICÍ KRITÉRIA </vt:lpstr>
      <vt:lpstr> ČEMU PŘI PSANÍ ŽÁDOSTI VĚNOVAT POZORNOST  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Kulatý stůl v rámci přípravy nastavení  Druhého příspěvku Programu švýcarsko-české spolupráce  v oblasti udržitelného turismu</dc:title>
  <dc:creator>Svobodová Anna</dc:creator>
  <cp:lastModifiedBy>Lucie Valová</cp:lastModifiedBy>
  <cp:revision>198</cp:revision>
  <cp:lastPrinted>2024-06-13T07:33:11Z</cp:lastPrinted>
  <dcterms:created xsi:type="dcterms:W3CDTF">2023-02-14T13:13:02Z</dcterms:created>
  <dcterms:modified xsi:type="dcterms:W3CDTF">2025-01-22T08:30:23Z</dcterms:modified>
</cp:coreProperties>
</file>