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6"/>
  </p:notesMasterIdLst>
  <p:sldIdLst>
    <p:sldId id="276" r:id="rId2"/>
    <p:sldId id="256" r:id="rId3"/>
    <p:sldId id="286" r:id="rId4"/>
    <p:sldId id="295" r:id="rId5"/>
    <p:sldId id="297" r:id="rId6"/>
    <p:sldId id="308" r:id="rId7"/>
    <p:sldId id="296" r:id="rId8"/>
    <p:sldId id="310" r:id="rId9"/>
    <p:sldId id="301" r:id="rId10"/>
    <p:sldId id="298" r:id="rId11"/>
    <p:sldId id="299" r:id="rId12"/>
    <p:sldId id="293" r:id="rId13"/>
    <p:sldId id="294" r:id="rId14"/>
    <p:sldId id="302" r:id="rId15"/>
    <p:sldId id="311" r:id="rId16"/>
    <p:sldId id="307" r:id="rId17"/>
    <p:sldId id="282" r:id="rId18"/>
    <p:sldId id="278" r:id="rId19"/>
    <p:sldId id="279" r:id="rId20"/>
    <p:sldId id="309" r:id="rId21"/>
    <p:sldId id="314" r:id="rId22"/>
    <p:sldId id="312" r:id="rId23"/>
    <p:sldId id="315" r:id="rId24"/>
    <p:sldId id="316" r:id="rId2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ečná Markéta" initials="KM" lastIdx="2" clrIdx="0">
    <p:extLst>
      <p:ext uri="{19B8F6BF-5375-455C-9EA6-DF929625EA0E}">
        <p15:presenceInfo xmlns:p15="http://schemas.microsoft.com/office/powerpoint/2012/main" userId="S-1-5-21-3039528631-2850849986-3139846408-41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7B86"/>
    <a:srgbClr val="E39494"/>
    <a:srgbClr val="B015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5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3E3A8-1B86-4D9E-A509-C849EA4ABA23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DAAE4-7016-47B2-A31D-221345C5E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183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963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B71C16-474B-DF96-10E8-F657A6A684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5FB01663-EC1F-6000-85B7-4418F993A5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CD9393F-7677-A7CF-74BE-1EA17AF09E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26662C-6A00-1935-CD02-82E2B6D9F9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5562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B756EE-4B75-BF08-CFDF-30C44626A5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0C75889F-C1DC-FD32-9E5B-58638E8B5E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EAB6D9B-8F1A-3D9A-72EA-799E31D95D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BA645B1-AE07-B396-7F1F-2FDCE819DD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2787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29E249-2614-AF1D-2C47-B6A190FB24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E0A5E13-B823-783F-1E68-782098070D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088C4B8-4848-D14B-4992-CA0FD39C74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480B4B5-4AC5-C4F6-C9D2-E569B588A3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5179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7696A1-7B6D-2A12-50A7-7596952824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30BB733-E1A5-A67F-9A6D-B63EEE4B12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82D1A6B-31BF-09F0-97D1-ACD9C1F5DC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AA2FCA7-761E-7AF5-9975-4DD5CDE7E7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9323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177255-858B-F4D6-41F8-315611FDE8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57B02C3E-169A-97B6-5164-D381DD3D6C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D0734D60-2C17-7CCD-FE24-904277F459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348E46C-CDB2-0693-6A5B-A62E11CB56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3783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88741D-8223-4DB3-2ECF-D69DC2C13D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8A28C3C-9FE3-2C63-AA35-64FCF1477D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4AD00CE2-6295-B17F-8EC4-301ADFA152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CC5C21C-1FA5-A315-663B-5F60D59DA2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3584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F3180F-7FEE-4026-0BDE-06F202D04C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8357072-4502-378F-8F80-4F4D52992D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FFFA001F-8686-461B-86A0-312F92875F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0370B6-C7D4-2A70-FB61-0582475905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968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3365B1-5817-FB32-BC24-D74D3F518F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47ED6F8-B3FD-DAB9-249C-6DB1BE2147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A4228BF-FA7D-AD68-5328-AEF84634C7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0B11B1A-9D6D-8D75-C559-D1F342521D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2518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9C3FC2-0FCE-E926-3C3C-09B0A86406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32871C7-F228-FE19-F7C1-9F5C684AB4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2278B50-226C-AA19-8F80-26A870BD4B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79FDD4-6BCB-9B80-A1B1-6173B700A0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3160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C0A68B-7B93-D461-4F9D-EFDF29FF94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474D587-1121-3B5C-7F26-4533057A32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2F5BC73-759C-C676-D6B0-CE17D0EB5C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E9B5A6-F4E7-6912-BD67-7CC596D53B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499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332853-8468-8DE0-C6EA-9CA82DC65E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5770CEB-FC6E-40FA-19B9-B6EEDD5203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873BACB-8A2B-4A73-4852-C274AF49E6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60CEC7F-2263-DD1F-730D-8A971B63D1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4858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A901AE-813E-B9A2-2CCC-BACD9521C9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5F744035-4DCD-CF0F-A92C-8A4D1FA4DC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4ACD4937-26AF-4B80-BAEF-229E99AA93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46A7EF8-2192-0238-1F40-5C79A2D52D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5982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54A1A5-CDE2-B3D6-4D40-48C33A4923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077AC748-D11C-A5BA-AFE5-9507BB39BF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0B4DA089-CC44-1DBB-3EBE-22156ADC89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F458299-D48B-918E-575E-5111F28ACB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9121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DB97E6-1E72-0816-6FC4-01CE3C86F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75DA345-80CE-4064-9B0B-84EE6F9736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00B571CC-1252-8E8C-9791-1A8C86E7E6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BBE61EB-4B7A-A026-C925-4D62C78805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710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F4DB12-7546-6DDB-E49A-F6B3999958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846AC57-621C-E1CB-FC7B-4F028078808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DD15ADD1-42F2-0E87-362B-C23C5CF8AA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CBB03E7-8D2B-9D72-2CB2-284C6FB65A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324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8E851B-59E8-D81D-7789-A825828FC9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BA506E5-9473-66E9-1AC6-E650381377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44873A1F-A6E2-F7C6-9251-E3766708EE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FC2CF77-D9EF-2497-FDFA-8B12AB6281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207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E03155-6B0D-6E1D-935A-2D7F31A60E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0B34154-0C3B-E4DC-80C3-DCBB878645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8762661-BC82-C973-D7D2-A04D29E221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1851DAE-A8DF-D4D2-EC74-12ADE97AC9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478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998F51-0B51-BF34-C94C-B7BD16C089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74030E1-D0FB-2D6E-A25E-8ED28D990F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83F49EBA-0E44-8004-29F1-23CBF238B6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58D3761-78FC-DD69-28BD-AF29CCEDB5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067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1E8782-D07C-3474-5D55-82D1B20CCB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2E90B4D-6E98-5CE5-542C-AD39390BA1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80E6BF1-A208-2377-10B4-14716218AD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FF68960-D35A-85FB-DECE-86C523DC90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432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8EEB95-CE27-003C-59AB-697D2BDD50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A72A34D-905E-84EB-96EF-55838A5772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BDEE46F-1963-59A0-8179-4943353255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BA4D7E3-0C9C-5535-0A80-0656A8EC98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221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C9326E-3B9A-9C2D-CB36-DA551A578B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32AF7614-AFF9-FAC0-DD08-314F5BA376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36BC56F-8A1D-BF81-CCBA-E58B82999C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FECBC06-A647-2722-DB03-9CDC5F92CA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611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540823-199F-93FE-75E5-E98E94C0A5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B3A01D5-9CC8-FDAF-2237-C00E30E354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3A27194-95C0-5E83-C127-F6AF060A2B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D89F84-1519-BA4B-F3B6-1F5CEF42EC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582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851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29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793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1447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067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219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466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376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278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438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791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765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649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80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55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51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95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7693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E796587F-59D2-4C56-A60C-E705DE34C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351" y="1289099"/>
            <a:ext cx="4419734" cy="2336970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</a:rPr>
              <a:t>Seminář pro předkladatele projektů do 2. kola první výzvy programu Udržitelný turismus a posílení biodiverzity</a:t>
            </a:r>
            <a:br>
              <a:rPr lang="cs-CZ" sz="2800" b="1" dirty="0">
                <a:solidFill>
                  <a:schemeClr val="tx1"/>
                </a:solidFill>
              </a:rPr>
            </a:br>
            <a:br>
              <a:rPr lang="cs-CZ" sz="2800" b="1" dirty="0"/>
            </a:br>
            <a:r>
              <a:rPr lang="cs-CZ" sz="2400" b="1" dirty="0"/>
              <a:t>Ministerstvo životního prostředí</a:t>
            </a:r>
            <a:br>
              <a:rPr lang="cs-CZ" sz="2400" b="1" dirty="0"/>
            </a:br>
            <a:r>
              <a:rPr lang="cs-CZ" sz="2400" b="1" dirty="0"/>
              <a:t>10. června 2025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DAA46B9-B7E8-4487-B28E-C63A6EB7AA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270819" y="-63600"/>
            <a:ext cx="6858001" cy="6985200"/>
          </a:xfrm>
          <a:custGeom>
            <a:avLst/>
            <a:gdLst>
              <a:gd name="connsiteX0" fmla="*/ 6858001 w 6858001"/>
              <a:gd name="connsiteY0" fmla="*/ 1177 h 6985200"/>
              <a:gd name="connsiteX1" fmla="*/ 6858001 w 6858001"/>
              <a:gd name="connsiteY1" fmla="*/ 1344715 h 6985200"/>
              <a:gd name="connsiteX2" fmla="*/ 6858000 w 6858001"/>
              <a:gd name="connsiteY2" fmla="*/ 1344715 h 6985200"/>
              <a:gd name="connsiteX3" fmla="*/ 6858000 w 6858001"/>
              <a:gd name="connsiteY3" fmla="*/ 6985200 h 6985200"/>
              <a:gd name="connsiteX4" fmla="*/ 0 w 6858001"/>
              <a:gd name="connsiteY4" fmla="*/ 6985199 h 6985200"/>
              <a:gd name="connsiteX5" fmla="*/ 0 w 6858001"/>
              <a:gd name="connsiteY5" fmla="*/ 887191 h 6985200"/>
              <a:gd name="connsiteX6" fmla="*/ 1 w 6858001"/>
              <a:gd name="connsiteY6" fmla="*/ 887191 h 6985200"/>
              <a:gd name="connsiteX7" fmla="*/ 1 w 6858001"/>
              <a:gd name="connsiteY7" fmla="*/ 0 h 6985200"/>
              <a:gd name="connsiteX8" fmla="*/ 40463 w 6858001"/>
              <a:gd name="connsiteY8" fmla="*/ 5883 h 6985200"/>
              <a:gd name="connsiteX9" fmla="*/ 159107 w 6858001"/>
              <a:gd name="connsiteY9" fmla="*/ 23196 h 6985200"/>
              <a:gd name="connsiteX10" fmla="*/ 245518 w 6858001"/>
              <a:gd name="connsiteY10" fmla="*/ 35299 h 6985200"/>
              <a:gd name="connsiteX11" fmla="*/ 348388 w 6858001"/>
              <a:gd name="connsiteY11" fmla="*/ 48073 h 6985200"/>
              <a:gd name="connsiteX12" fmla="*/ 470460 w 6858001"/>
              <a:gd name="connsiteY12" fmla="*/ 63369 h 6985200"/>
              <a:gd name="connsiteX13" fmla="*/ 605563 w 6858001"/>
              <a:gd name="connsiteY13" fmla="*/ 79506 h 6985200"/>
              <a:gd name="connsiteX14" fmla="*/ 757810 w 6858001"/>
              <a:gd name="connsiteY14" fmla="*/ 96483 h 6985200"/>
              <a:gd name="connsiteX15" fmla="*/ 923774 w 6858001"/>
              <a:gd name="connsiteY15" fmla="*/ 114469 h 6985200"/>
              <a:gd name="connsiteX16" fmla="*/ 1104139 w 6858001"/>
              <a:gd name="connsiteY16" fmla="*/ 132454 h 6985200"/>
              <a:gd name="connsiteX17" fmla="*/ 1296163 w 6858001"/>
              <a:gd name="connsiteY17" fmla="*/ 150776 h 6985200"/>
              <a:gd name="connsiteX18" fmla="*/ 1503275 w 6858001"/>
              <a:gd name="connsiteY18" fmla="*/ 167753 h 6985200"/>
              <a:gd name="connsiteX19" fmla="*/ 1719988 w 6858001"/>
              <a:gd name="connsiteY19" fmla="*/ 184058 h 6985200"/>
              <a:gd name="connsiteX20" fmla="*/ 1949045 w 6858001"/>
              <a:gd name="connsiteY20" fmla="*/ 198849 h 6985200"/>
              <a:gd name="connsiteX21" fmla="*/ 2187703 w 6858001"/>
              <a:gd name="connsiteY21" fmla="*/ 212969 h 6985200"/>
              <a:gd name="connsiteX22" fmla="*/ 2436649 w 6858001"/>
              <a:gd name="connsiteY22" fmla="*/ 226248 h 6985200"/>
              <a:gd name="connsiteX23" fmla="*/ 2564208 w 6858001"/>
              <a:gd name="connsiteY23" fmla="*/ 230955 h 6985200"/>
              <a:gd name="connsiteX24" fmla="*/ 2694509 w 6858001"/>
              <a:gd name="connsiteY24" fmla="*/ 236165 h 6985200"/>
              <a:gd name="connsiteX25" fmla="*/ 2826869 w 6858001"/>
              <a:gd name="connsiteY25" fmla="*/ 241040 h 6985200"/>
              <a:gd name="connsiteX26" fmla="*/ 2959914 w 6858001"/>
              <a:gd name="connsiteY26" fmla="*/ 244234 h 6985200"/>
              <a:gd name="connsiteX27" fmla="*/ 3095702 w 6858001"/>
              <a:gd name="connsiteY27" fmla="*/ 247091 h 6985200"/>
              <a:gd name="connsiteX28" fmla="*/ 3232862 w 6858001"/>
              <a:gd name="connsiteY28" fmla="*/ 250117 h 6985200"/>
              <a:gd name="connsiteX29" fmla="*/ 3372766 w 6858001"/>
              <a:gd name="connsiteY29" fmla="*/ 252134 h 6985200"/>
              <a:gd name="connsiteX30" fmla="*/ 3514040 w 6858001"/>
              <a:gd name="connsiteY30" fmla="*/ 252134 h 6985200"/>
              <a:gd name="connsiteX31" fmla="*/ 3656686 w 6858001"/>
              <a:gd name="connsiteY31" fmla="*/ 253142 h 6985200"/>
              <a:gd name="connsiteX32" fmla="*/ 3800705 w 6858001"/>
              <a:gd name="connsiteY32" fmla="*/ 252134 h 6985200"/>
              <a:gd name="connsiteX33" fmla="*/ 3946780 w 6858001"/>
              <a:gd name="connsiteY33" fmla="*/ 250117 h 6985200"/>
              <a:gd name="connsiteX34" fmla="*/ 4092856 w 6858001"/>
              <a:gd name="connsiteY34" fmla="*/ 248268 h 6985200"/>
              <a:gd name="connsiteX35" fmla="*/ 4240988 w 6858001"/>
              <a:gd name="connsiteY35" fmla="*/ 244234 h 6985200"/>
              <a:gd name="connsiteX36" fmla="*/ 4390492 w 6858001"/>
              <a:gd name="connsiteY36" fmla="*/ 240032 h 6985200"/>
              <a:gd name="connsiteX37" fmla="*/ 4539997 w 6858001"/>
              <a:gd name="connsiteY37" fmla="*/ 235157 h 6985200"/>
              <a:gd name="connsiteX38" fmla="*/ 4690873 w 6858001"/>
              <a:gd name="connsiteY38" fmla="*/ 228266 h 6985200"/>
              <a:gd name="connsiteX39" fmla="*/ 4843120 w 6858001"/>
              <a:gd name="connsiteY39" fmla="*/ 220029 h 6985200"/>
              <a:gd name="connsiteX40" fmla="*/ 4996054 w 6858001"/>
              <a:gd name="connsiteY40" fmla="*/ 212129 h 6985200"/>
              <a:gd name="connsiteX41" fmla="*/ 5148987 w 6858001"/>
              <a:gd name="connsiteY41" fmla="*/ 202044 h 6985200"/>
              <a:gd name="connsiteX42" fmla="*/ 5303978 w 6858001"/>
              <a:gd name="connsiteY42" fmla="*/ 189941 h 6985200"/>
              <a:gd name="connsiteX43" fmla="*/ 5456911 w 6858001"/>
              <a:gd name="connsiteY43" fmla="*/ 177839 h 6985200"/>
              <a:gd name="connsiteX44" fmla="*/ 5612588 w 6858001"/>
              <a:gd name="connsiteY44" fmla="*/ 163887 h 6985200"/>
              <a:gd name="connsiteX45" fmla="*/ 5768950 w 6858001"/>
              <a:gd name="connsiteY45" fmla="*/ 148591 h 6985200"/>
              <a:gd name="connsiteX46" fmla="*/ 5923255 w 6858001"/>
              <a:gd name="connsiteY46" fmla="*/ 132455 h 6985200"/>
              <a:gd name="connsiteX47" fmla="*/ 6079618 w 6858001"/>
              <a:gd name="connsiteY47" fmla="*/ 113629 h 6985200"/>
              <a:gd name="connsiteX48" fmla="*/ 6235294 w 6858001"/>
              <a:gd name="connsiteY48" fmla="*/ 93458 h 6985200"/>
              <a:gd name="connsiteX49" fmla="*/ 6391657 w 6858001"/>
              <a:gd name="connsiteY49" fmla="*/ 73455 h 6985200"/>
              <a:gd name="connsiteX50" fmla="*/ 6547333 w 6858001"/>
              <a:gd name="connsiteY50" fmla="*/ 50091 h 6985200"/>
              <a:gd name="connsiteX51" fmla="*/ 6702324 w 6858001"/>
              <a:gd name="connsiteY51" fmla="*/ 26222 h 698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6985200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6985200"/>
                </a:lnTo>
                <a:lnTo>
                  <a:pt x="0" y="6985199"/>
                </a:lnTo>
                <a:lnTo>
                  <a:pt x="0" y="887191"/>
                </a:lnTo>
                <a:lnTo>
                  <a:pt x="1" y="887191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3"/>
                </a:lnTo>
                <a:lnTo>
                  <a:pt x="470460" y="63369"/>
                </a:lnTo>
                <a:lnTo>
                  <a:pt x="605563" y="79506"/>
                </a:lnTo>
                <a:lnTo>
                  <a:pt x="757810" y="96483"/>
                </a:lnTo>
                <a:lnTo>
                  <a:pt x="923774" y="114469"/>
                </a:lnTo>
                <a:lnTo>
                  <a:pt x="1104139" y="132454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49"/>
                </a:lnTo>
                <a:lnTo>
                  <a:pt x="2187703" y="212969"/>
                </a:lnTo>
                <a:lnTo>
                  <a:pt x="2436649" y="226248"/>
                </a:lnTo>
                <a:lnTo>
                  <a:pt x="2564208" y="230955"/>
                </a:lnTo>
                <a:lnTo>
                  <a:pt x="2694509" y="236165"/>
                </a:lnTo>
                <a:lnTo>
                  <a:pt x="2826869" y="241040"/>
                </a:lnTo>
                <a:lnTo>
                  <a:pt x="2959914" y="244234"/>
                </a:lnTo>
                <a:lnTo>
                  <a:pt x="3095702" y="247091"/>
                </a:lnTo>
                <a:lnTo>
                  <a:pt x="3232862" y="250117"/>
                </a:lnTo>
                <a:lnTo>
                  <a:pt x="3372766" y="252134"/>
                </a:lnTo>
                <a:lnTo>
                  <a:pt x="3514040" y="252134"/>
                </a:lnTo>
                <a:lnTo>
                  <a:pt x="3656686" y="253142"/>
                </a:lnTo>
                <a:lnTo>
                  <a:pt x="3800705" y="252134"/>
                </a:lnTo>
                <a:lnTo>
                  <a:pt x="3946780" y="250117"/>
                </a:lnTo>
                <a:lnTo>
                  <a:pt x="4092856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cs-CZ"/>
          </a:p>
        </p:txBody>
      </p:sp>
      <p:sp>
        <p:nvSpPr>
          <p:cNvPr id="14" name="Freeform 23">
            <a:extLst>
              <a:ext uri="{FF2B5EF4-FFF2-40B4-BE49-F238E27FC236}">
                <a16:creationId xmlns:a16="http://schemas.microsoft.com/office/drawing/2014/main" id="{C866818C-1E5F-475A-B310-3C06B555F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9402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6DE338D-ACAE-4AB8-BA49-4669F3A737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50633"/>
            <a:ext cx="5449471" cy="1189714"/>
          </a:xfrm>
          <a:prstGeom prst="rect">
            <a:avLst/>
          </a:prstGeom>
          <a:effectLst/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12AFDE8-E1ED-4A49-B8B3-4953F4B8A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7374880-BFD4-4C03-BE00-CB80236D98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3008" y="3747980"/>
            <a:ext cx="4955311" cy="193638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498294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B6344F-59CE-32AB-199C-C5A60C8129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F603649B-9389-065E-A98E-B5E0001CE73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821162D3-FCAE-2EFE-8116-F764EA90A5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0F9AD616-FF95-E3F4-E644-7595DB63F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7545930-D8E5-65B3-DEC5-CD1D7FAC1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ČLENĚNÍ VÝDAJŮ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6D1DCD-CD20-C3F0-4E57-E0BFC8DF8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769" y="1696833"/>
            <a:ext cx="9893694" cy="4009350"/>
          </a:xfrm>
        </p:spPr>
        <p:txBody>
          <a:bodyPr>
            <a:normAutofit fontScale="85000" lnSpcReduction="20000"/>
          </a:bodyPr>
          <a:lstStyle/>
          <a:p>
            <a:pPr marL="358775">
              <a:buClr>
                <a:srgbClr val="337B86"/>
              </a:buClr>
            </a:pPr>
            <a:r>
              <a:rPr lang="cs-CZ" u="sng" dirty="0">
                <a:solidFill>
                  <a:schemeClr val="bg1"/>
                </a:solidFill>
              </a:rPr>
              <a:t>Neinvestiční výdaje</a:t>
            </a:r>
            <a:r>
              <a:rPr lang="cs-CZ" dirty="0">
                <a:solidFill>
                  <a:schemeClr val="bg1"/>
                </a:solidFill>
              </a:rPr>
              <a:t> jsou vymezeny v platné legislativě, jedná se např. o osobní výdaje, cestovní náhrady, materiál, výdaje na řízení, výdaje na služby, finanční výdaje aj.</a:t>
            </a:r>
          </a:p>
          <a:p>
            <a:pPr marL="358775">
              <a:buClr>
                <a:srgbClr val="337B86"/>
              </a:buClr>
            </a:pPr>
            <a:r>
              <a:rPr lang="cs-CZ" u="sng" dirty="0">
                <a:solidFill>
                  <a:schemeClr val="bg1"/>
                </a:solidFill>
              </a:rPr>
              <a:t>Investičním výdajem</a:t>
            </a:r>
            <a:r>
              <a:rPr lang="cs-CZ" dirty="0">
                <a:solidFill>
                  <a:schemeClr val="bg1"/>
                </a:solidFill>
              </a:rPr>
              <a:t> se rozumí pořízení </a:t>
            </a:r>
            <a:r>
              <a:rPr lang="cs-CZ" b="1" dirty="0">
                <a:solidFill>
                  <a:schemeClr val="bg1"/>
                </a:solidFill>
              </a:rPr>
              <a:t>dlouhodobého hmotného nebo nehmotného majetku</a:t>
            </a:r>
            <a:r>
              <a:rPr lang="cs-CZ" dirty="0">
                <a:solidFill>
                  <a:schemeClr val="bg1"/>
                </a:solidFill>
              </a:rPr>
              <a:t>  (dle zákona o účetnictví). </a:t>
            </a:r>
          </a:p>
          <a:p>
            <a:pPr marL="358775">
              <a:buClr>
                <a:srgbClr val="337B86"/>
              </a:buClr>
            </a:pPr>
            <a:endParaRPr lang="cs-CZ" dirty="0">
              <a:solidFill>
                <a:schemeClr val="bg1"/>
              </a:solidFill>
            </a:endParaRPr>
          </a:p>
          <a:p>
            <a:pPr marL="358775">
              <a:buClr>
                <a:srgbClr val="337B86"/>
              </a:buClr>
            </a:pPr>
            <a:r>
              <a:rPr lang="cs-CZ" u="sng" dirty="0">
                <a:solidFill>
                  <a:schemeClr val="bg1"/>
                </a:solidFill>
              </a:rPr>
              <a:t>Pořízení vozidla </a:t>
            </a:r>
            <a:r>
              <a:rPr lang="cs-CZ" dirty="0">
                <a:solidFill>
                  <a:schemeClr val="bg1"/>
                </a:solidFill>
              </a:rPr>
              <a:t>je za splnění níže uvedených podmínek způsobilé, ale musí být pro projekt opravdu klíčové a nezbytné a řádně odůvodněné.	</a:t>
            </a:r>
          </a:p>
          <a:p>
            <a:pPr marL="358775" indent="0" defTabSz="442913">
              <a:buClr>
                <a:srgbClr val="337B86"/>
              </a:buClr>
              <a:buNone/>
            </a:pPr>
            <a:r>
              <a:rPr lang="cs-CZ" dirty="0">
                <a:solidFill>
                  <a:schemeClr val="bg1"/>
                </a:solidFill>
              </a:rPr>
              <a:t>Pokud půjde o silniční vozidlo, musí mít nulové přímé výfukové emise. Jedná-li se o vozidlo pro zvláštní účely jiné než osobní vůz a není vhodné (technicky a ekonomicky) pořídit bezemisní vozidlo, pak bude podporována nejlepší dostupná technologie v dané kategorii vozidel.</a:t>
            </a:r>
          </a:p>
          <a:p>
            <a:pPr marL="358775" indent="0" defTabSz="442913">
              <a:buClr>
                <a:srgbClr val="337B86"/>
              </a:buClr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358775">
              <a:buClr>
                <a:srgbClr val="337B86"/>
              </a:buClr>
            </a:pPr>
            <a:r>
              <a:rPr lang="cs-CZ" sz="2400" b="1" dirty="0">
                <a:solidFill>
                  <a:schemeClr val="bg1"/>
                </a:solidFill>
              </a:rPr>
              <a:t>Pořízení pozemků není v rámci výdajů na realizaci projektu způsobilým výdajem!</a:t>
            </a: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3503A11C-824A-F0B0-62B7-C70F0C0F9D9C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6B50AB0B-5783-8FA2-31AC-B0CC0C094B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D5FC0935-6909-8378-04CE-F5F3AC8EA914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</a:t>
            </a:r>
          </a:p>
        </p:txBody>
      </p:sp>
    </p:spTree>
    <p:extLst>
      <p:ext uri="{BB962C8B-B14F-4D97-AF65-F5344CB8AC3E}">
        <p14:creationId xmlns:p14="http://schemas.microsoft.com/office/powerpoint/2010/main" val="2917742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C1D8BE0-44B7-CFBE-837B-B64A5AA3A5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5B6071F9-2AC7-A9B4-06CD-D85117B6DBC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F607B44F-4B32-F6FC-2CE9-0C7DA6D795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C98A3035-335B-C574-8026-B28426A950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0356E906-C075-D90C-8DE1-7D43E5248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ČLENĚNÍ VÝDAJŮ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8CD0EA-8D29-6535-B502-7DA15656E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853248"/>
            <a:ext cx="9893694" cy="3852935"/>
          </a:xfrm>
        </p:spPr>
        <p:txBody>
          <a:bodyPr>
            <a:normAutofit fontScale="62500" lnSpcReduction="20000"/>
          </a:bodyPr>
          <a:lstStyle/>
          <a:p>
            <a:pPr marL="514350" indent="-514350" algn="just">
              <a:buClr>
                <a:srgbClr val="337B86"/>
              </a:buClr>
              <a:buSzPct val="100000"/>
              <a:buFont typeface="+mj-lt"/>
              <a:buAutoNum type="arabicPeriod" startAt="3"/>
            </a:pPr>
            <a:r>
              <a:rPr lang="cs-CZ" sz="2400" b="1" dirty="0">
                <a:solidFill>
                  <a:schemeClr val="bg1"/>
                </a:solidFill>
              </a:rPr>
              <a:t>Ostatní přímé výdaje </a:t>
            </a:r>
            <a:r>
              <a:rPr lang="cs-CZ" sz="2400" dirty="0">
                <a:solidFill>
                  <a:schemeClr val="bg1"/>
                </a:solidFill>
              </a:rPr>
              <a:t>– stručný popis, o jaké přímé výdaje a v jakém rozsahu se jedná.</a:t>
            </a:r>
          </a:p>
          <a:p>
            <a:pPr marL="811213" indent="-274638" algn="just">
              <a:buClr>
                <a:srgbClr val="337B86"/>
              </a:buClr>
              <a:buSzPct val="100000"/>
              <a:buFont typeface="Century Gothic" panose="020B0502020202020204" pitchFamily="34" charset="0"/>
              <a:buChar char="–"/>
            </a:pPr>
            <a:r>
              <a:rPr lang="cs-CZ" sz="2400" dirty="0">
                <a:solidFill>
                  <a:schemeClr val="bg1"/>
                </a:solidFill>
              </a:rPr>
              <a:t>	cestovní výdaje - výdaje spojené se služebními cestami (tuzemskými i zahraničními) 	zaměstnanců konečného příjemce (KP) a zaměstnanců partnerů při cestách přímo souvisejících s realizací 	projektu.</a:t>
            </a:r>
          </a:p>
          <a:p>
            <a:pPr marL="811213" indent="-274638" algn="just">
              <a:buClr>
                <a:srgbClr val="337B86"/>
              </a:buClr>
              <a:buSzPct val="100000"/>
              <a:buFont typeface="Century Gothic" panose="020B0502020202020204" pitchFamily="34" charset="0"/>
              <a:buChar char="–"/>
            </a:pPr>
            <a:r>
              <a:rPr lang="cs-CZ" sz="2400" dirty="0">
                <a:solidFill>
                  <a:schemeClr val="bg1"/>
                </a:solidFill>
              </a:rPr>
              <a:t>	výdaje na ubytování, nákup jízdenek, letenek, pronájem dopravních prostředků, taxi služby či obdobné služby pro jiné účely, než pro služební cesty zaměstnanců KP/partnerů</a:t>
            </a:r>
          </a:p>
          <a:p>
            <a:pPr marL="0" indent="0" algn="just">
              <a:buClr>
                <a:srgbClr val="337B86"/>
              </a:buClr>
              <a:buSzPct val="100000"/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 marL="514350" indent="-514350" algn="just">
              <a:buClr>
                <a:srgbClr val="337B86"/>
              </a:buClr>
              <a:buSzPct val="100000"/>
              <a:buFont typeface="+mj-lt"/>
              <a:buAutoNum type="arabicPeriod" startAt="4"/>
            </a:pPr>
            <a:r>
              <a:rPr lang="cs-CZ" sz="2400" b="1" dirty="0">
                <a:solidFill>
                  <a:schemeClr val="bg1"/>
                </a:solidFill>
              </a:rPr>
              <a:t>Nepřímé / paušální náklady </a:t>
            </a:r>
            <a:r>
              <a:rPr lang="cs-CZ" sz="2400" dirty="0">
                <a:solidFill>
                  <a:schemeClr val="bg1"/>
                </a:solidFill>
              </a:rPr>
              <a:t>- režijní, provozní a jiné náklady, pojištění, doručovací a poštovní služby, organizační zajištění pracovních setkání, propagační předměty, školení a vzdělávání, výdaje na provoz vozidel, PHM, cestovné, cestovní náhrady (tuzemské a zahraniční cesty). </a:t>
            </a:r>
          </a:p>
          <a:p>
            <a:pPr marL="811213" indent="-274638" algn="just">
              <a:buClr>
                <a:srgbClr val="337B86"/>
              </a:buClr>
              <a:buSzPct val="100000"/>
              <a:buFont typeface="Century Gothic" panose="020B0502020202020204" pitchFamily="34" charset="0"/>
              <a:buChar char="–"/>
            </a:pPr>
            <a:r>
              <a:rPr lang="cs-CZ" sz="2400" dirty="0">
                <a:solidFill>
                  <a:schemeClr val="bg1"/>
                </a:solidFill>
              </a:rPr>
              <a:t>výdaje, na jejichž financování je použita paušální sazba, nelze zahrnout mezi přímé výdaje projektu. </a:t>
            </a:r>
          </a:p>
          <a:p>
            <a:pPr marL="811213" indent="-274638" algn="just">
              <a:buClr>
                <a:srgbClr val="337B86"/>
              </a:buClr>
              <a:buSzPct val="100000"/>
              <a:buFont typeface="Century Gothic" panose="020B0502020202020204" pitchFamily="34" charset="0"/>
              <a:buChar char="–"/>
            </a:pPr>
            <a:r>
              <a:rPr lang="cs-CZ" sz="2400" dirty="0">
                <a:solidFill>
                  <a:schemeClr val="bg1"/>
                </a:solidFill>
              </a:rPr>
              <a:t>paušální sazba  činí až </a:t>
            </a:r>
            <a:r>
              <a:rPr lang="cs-CZ" sz="2400" b="1" dirty="0">
                <a:solidFill>
                  <a:schemeClr val="bg1"/>
                </a:solidFill>
              </a:rPr>
              <a:t>10 %</a:t>
            </a:r>
            <a:r>
              <a:rPr lang="cs-CZ" sz="2400" dirty="0">
                <a:solidFill>
                  <a:schemeClr val="bg1"/>
                </a:solidFill>
              </a:rPr>
              <a:t> z přímých výdajů projektu,</a:t>
            </a:r>
          </a:p>
          <a:p>
            <a:pPr marL="811213" indent="-274638" algn="just">
              <a:buClr>
                <a:srgbClr val="337B86"/>
              </a:buClr>
              <a:buSzPct val="100000"/>
              <a:buFont typeface="Century Gothic" panose="020B0502020202020204" pitchFamily="34" charset="0"/>
              <a:buChar char="–"/>
            </a:pPr>
            <a:r>
              <a:rPr lang="cs-CZ" sz="2400" dirty="0">
                <a:solidFill>
                  <a:schemeClr val="bg1"/>
                </a:solidFill>
              </a:rPr>
              <a:t>paušální náklady, jejichž výše je stanovena za pomoci paušální sazby, není potřeba prokazovat daňovými, účetními či dalšími doklady. </a:t>
            </a:r>
          </a:p>
          <a:p>
            <a:pPr marL="0" indent="0">
              <a:buClr>
                <a:srgbClr val="337B86"/>
              </a:buClr>
              <a:buSzPct val="100000"/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 marL="0" indent="0">
              <a:buClr>
                <a:srgbClr val="337B86"/>
              </a:buClr>
              <a:buSzPct val="100000"/>
              <a:buNone/>
            </a:pP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9DF1EC2A-DFA6-5AD7-9861-B54C24D96647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63C198E9-3D36-F0C2-AC86-3E6FB895FC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47D49537-A778-A9BC-9F32-764C64E3762D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</a:t>
            </a:r>
          </a:p>
        </p:txBody>
      </p:sp>
    </p:spTree>
    <p:extLst>
      <p:ext uri="{BB962C8B-B14F-4D97-AF65-F5344CB8AC3E}">
        <p14:creationId xmlns:p14="http://schemas.microsoft.com/office/powerpoint/2010/main" val="2008502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753A689-A5AE-D0A9-3DC3-284F0B6D99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A23FB14F-C571-C154-DD12-355532354E5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FB36072D-5993-2F6C-3B70-A513B7DAF4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D7A43AA9-A4B3-9DE5-2A82-67181B5067EF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F7F8BC88-46F4-FF65-9105-577438335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ZPŮSOBILOST VÝDAJŮ – obecná pravidla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74B41C-E116-CF76-B8C3-A22867A91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1853248"/>
            <a:ext cx="9893694" cy="3852935"/>
          </a:xfrm>
        </p:spPr>
        <p:txBody>
          <a:bodyPr>
            <a:normAutofit lnSpcReduction="10000"/>
          </a:bodyPr>
          <a:lstStyle/>
          <a:p>
            <a:pPr marL="811213">
              <a:buClr>
                <a:srgbClr val="337B86"/>
              </a:buClr>
            </a:pPr>
            <a:r>
              <a:rPr lang="cs-CZ" dirty="0">
                <a:solidFill>
                  <a:schemeClr val="bg1"/>
                </a:solidFill>
              </a:rPr>
              <a:t>Zahrnutí výdaje v rozpočtu projektu</a:t>
            </a:r>
          </a:p>
          <a:p>
            <a:pPr marL="811213">
              <a:buClr>
                <a:srgbClr val="337B86"/>
              </a:buClr>
            </a:pPr>
            <a:r>
              <a:rPr lang="cs-CZ" dirty="0">
                <a:solidFill>
                  <a:schemeClr val="bg1"/>
                </a:solidFill>
              </a:rPr>
              <a:t>Účel výdaje</a:t>
            </a:r>
          </a:p>
          <a:p>
            <a:pPr marL="811213">
              <a:buClr>
                <a:srgbClr val="337B86"/>
              </a:buClr>
            </a:pPr>
            <a:r>
              <a:rPr lang="cs-CZ" dirty="0">
                <a:solidFill>
                  <a:schemeClr val="bg1"/>
                </a:solidFill>
              </a:rPr>
              <a:t>Datum uskutečnění výdaje</a:t>
            </a:r>
          </a:p>
          <a:p>
            <a:pPr marL="811213">
              <a:buClr>
                <a:srgbClr val="337B86"/>
              </a:buClr>
            </a:pPr>
            <a:r>
              <a:rPr lang="cs-CZ" dirty="0">
                <a:solidFill>
                  <a:schemeClr val="bg1"/>
                </a:solidFill>
              </a:rPr>
              <a:t>Efektivita výdaje – hospodárnost, účelnost, efektivnost</a:t>
            </a:r>
          </a:p>
          <a:p>
            <a:pPr marL="811213">
              <a:buClr>
                <a:srgbClr val="337B86"/>
              </a:buClr>
            </a:pPr>
            <a:r>
              <a:rPr lang="cs-CZ" dirty="0">
                <a:solidFill>
                  <a:schemeClr val="bg1"/>
                </a:solidFill>
              </a:rPr>
              <a:t>Evidence a prokazování uskutečněného výdaje (zanesení v účetnictví, příslušné označení účetních dokladů apod.)</a:t>
            </a:r>
          </a:p>
          <a:p>
            <a:pPr marL="811213">
              <a:buClr>
                <a:srgbClr val="337B86"/>
              </a:buClr>
            </a:pPr>
            <a:r>
              <a:rPr lang="cs-CZ" dirty="0">
                <a:solidFill>
                  <a:schemeClr val="bg1"/>
                </a:solidFill>
              </a:rPr>
              <a:t>Zálohové platby dodavatelům – pozor na  vyúčtování faktur!</a:t>
            </a:r>
          </a:p>
          <a:p>
            <a:pPr marL="811213">
              <a:buClr>
                <a:srgbClr val="337B86"/>
              </a:buClr>
            </a:pPr>
            <a:r>
              <a:rPr lang="cs-CZ" dirty="0">
                <a:solidFill>
                  <a:schemeClr val="bg1"/>
                </a:solidFill>
              </a:rPr>
              <a:t>Vedení účetnictví</a:t>
            </a:r>
          </a:p>
          <a:p>
            <a:pPr marL="811213">
              <a:buClr>
                <a:srgbClr val="337B86"/>
              </a:buClr>
            </a:pPr>
            <a:r>
              <a:rPr lang="cs-CZ" dirty="0">
                <a:solidFill>
                  <a:schemeClr val="bg1"/>
                </a:solidFill>
              </a:rPr>
              <a:t>Dodržení platných právních předpisů (zákoník práce, daňové předpisy, zákon o zadávání VZ aj.)</a:t>
            </a:r>
          </a:p>
          <a:p>
            <a:pPr marL="811213">
              <a:buClr>
                <a:srgbClr val="337B86"/>
              </a:buClr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Clr>
                <a:srgbClr val="337B86"/>
              </a:buClr>
              <a:buSzPct val="100000"/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 marL="0" indent="0">
              <a:buClr>
                <a:srgbClr val="337B86"/>
              </a:buClr>
              <a:buSzPct val="100000"/>
              <a:buNone/>
            </a:pP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83095E73-2B2F-83AF-57F3-1F2F6475F119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E425F3E4-A43F-4048-3242-AA9DF0C740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4C5ECB57-9DDE-7C80-F821-65E0CCA89978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</a:t>
            </a:r>
          </a:p>
        </p:txBody>
      </p:sp>
    </p:spTree>
    <p:extLst>
      <p:ext uri="{BB962C8B-B14F-4D97-AF65-F5344CB8AC3E}">
        <p14:creationId xmlns:p14="http://schemas.microsoft.com/office/powerpoint/2010/main" val="832394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8FC8BAC-2AB2-4823-D242-9EB67782AF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BC4B0842-07FA-DEC3-6D14-210C7CC93FF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DAC2B311-3152-A6CC-5B67-029CD512FA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70BA8CAF-39DE-AB30-BA82-047093184F9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18A5FC7A-3A2E-EADF-ADC7-F9EE1DE7C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ZPŮSOBILOST VÝDAJŮ – obecná pravidla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B363AC-D167-FE42-0D90-C20835BAE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1853248"/>
            <a:ext cx="9893694" cy="3852935"/>
          </a:xfrm>
        </p:spPr>
        <p:txBody>
          <a:bodyPr>
            <a:normAutofit/>
          </a:bodyPr>
          <a:lstStyle/>
          <a:p>
            <a:pPr marL="811213">
              <a:buClr>
                <a:srgbClr val="337B86"/>
              </a:buClr>
            </a:pPr>
            <a:r>
              <a:rPr lang="cs-CZ" dirty="0">
                <a:solidFill>
                  <a:schemeClr val="bg1"/>
                </a:solidFill>
              </a:rPr>
              <a:t>Uchování dokumentů – 10 let </a:t>
            </a:r>
          </a:p>
          <a:p>
            <a:pPr marL="811213">
              <a:buClr>
                <a:srgbClr val="337B86"/>
              </a:buClr>
            </a:pPr>
            <a:r>
              <a:rPr lang="cs-CZ" dirty="0">
                <a:solidFill>
                  <a:schemeClr val="bg1"/>
                </a:solidFill>
              </a:rPr>
              <a:t>Zákaz čerpání jiných podpor </a:t>
            </a:r>
          </a:p>
          <a:p>
            <a:pPr marL="811213">
              <a:buClr>
                <a:srgbClr val="337B86"/>
              </a:buClr>
            </a:pPr>
            <a:r>
              <a:rPr lang="cs-CZ" dirty="0">
                <a:solidFill>
                  <a:schemeClr val="bg1"/>
                </a:solidFill>
              </a:rPr>
              <a:t>Způsobilost výdajů partnerů – dohoda o partnerství, stejná pravidla jako pro KP</a:t>
            </a:r>
          </a:p>
          <a:p>
            <a:pPr marL="468313" indent="0">
              <a:buClr>
                <a:srgbClr val="337B86"/>
              </a:buClr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468313" indent="0">
              <a:buClr>
                <a:srgbClr val="337B86"/>
              </a:buClr>
              <a:buNone/>
            </a:pPr>
            <a:r>
              <a:rPr lang="cs-CZ" dirty="0">
                <a:solidFill>
                  <a:schemeClr val="bg1"/>
                </a:solidFill>
              </a:rPr>
              <a:t>KP je sám odpovědný vůči MŽP. Musí se zavázat, že podmínky, které se na něj vztahují, budou platit i pro jeho partnery a případné dodavatele. V tomto je povinen zahrnout příslušná ustanovení do smluv s partnery a dodavateli.</a:t>
            </a:r>
          </a:p>
          <a:p>
            <a:pPr marL="811213">
              <a:buClr>
                <a:srgbClr val="337B86"/>
              </a:buClr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Clr>
                <a:srgbClr val="337B86"/>
              </a:buClr>
              <a:buSzPct val="100000"/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 marL="0" indent="0">
              <a:buClr>
                <a:srgbClr val="337B86"/>
              </a:buClr>
              <a:buSzPct val="100000"/>
              <a:buNone/>
            </a:pP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F550DA8C-9F73-A028-7272-D9EBC8D8C748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6C4F4E41-A679-5751-75AD-DAC78FF175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ED0A5E29-D3B7-0740-8303-DEDFB623E1AE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</a:t>
            </a:r>
          </a:p>
        </p:txBody>
      </p:sp>
    </p:spTree>
    <p:extLst>
      <p:ext uri="{BB962C8B-B14F-4D97-AF65-F5344CB8AC3E}">
        <p14:creationId xmlns:p14="http://schemas.microsoft.com/office/powerpoint/2010/main" val="465093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55EA926-8788-5612-0EB0-6389586BF2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417B2C50-A9C7-0257-4F8B-09EFDB73884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5DF145D2-E40A-683A-71B7-9F33504E89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211B74D4-D4D4-5D2C-823A-DD92D97420FC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66301962-C8BF-025E-0EA0-CDF32D0FC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rgbClr val="B01513"/>
                </a:solidFill>
                <a:ea typeface="+mn-ea"/>
                <a:cs typeface="+mn-cs"/>
              </a:rPr>
              <a:t>NEZPŮSOBILÉ VÝDAJE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98F5F4-BBBE-5058-B1A4-65DC3DFBE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69" y="1941206"/>
            <a:ext cx="8946541" cy="4195481"/>
          </a:xfrm>
        </p:spPr>
        <p:txBody>
          <a:bodyPr>
            <a:normAutofit/>
          </a:bodyPr>
          <a:lstStyle/>
          <a:p>
            <a:pPr marL="0" indent="0">
              <a:buClr>
                <a:srgbClr val="337B86"/>
              </a:buClr>
              <a:buSzPct val="100000"/>
              <a:buNone/>
            </a:pPr>
            <a:r>
              <a:rPr lang="cs-CZ" sz="2400" dirty="0">
                <a:solidFill>
                  <a:schemeClr val="bg1"/>
                </a:solidFill>
              </a:rPr>
              <a:t>Výdaje, které:</a:t>
            </a:r>
          </a:p>
          <a:p>
            <a:pPr>
              <a:buClr>
                <a:srgbClr val="337B86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bg1"/>
                </a:solidFill>
              </a:rPr>
              <a:t>nebyly uvedeny a schváleny v konečném návrhu projektu,</a:t>
            </a:r>
          </a:p>
          <a:p>
            <a:pPr>
              <a:buClr>
                <a:srgbClr val="337B86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bg1"/>
                </a:solidFill>
              </a:rPr>
              <a:t>nebyly vynaloženy v souladu s cíli a aktivitami projektu,</a:t>
            </a:r>
          </a:p>
          <a:p>
            <a:pPr>
              <a:buClr>
                <a:srgbClr val="337B86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bg1"/>
                </a:solidFill>
              </a:rPr>
              <a:t>nevznikly v časovém rozmezí pro realizaci projektu, </a:t>
            </a:r>
          </a:p>
          <a:p>
            <a:pPr>
              <a:buClr>
                <a:srgbClr val="337B86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bg1"/>
                </a:solidFill>
              </a:rPr>
              <a:t>vznikly mimo území ČR a Švýcarské konfederace,</a:t>
            </a:r>
          </a:p>
          <a:p>
            <a:pPr>
              <a:buClr>
                <a:srgbClr val="337B86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bg1"/>
                </a:solidFill>
              </a:rPr>
              <a:t>nejsou dokladovány příslušnými účetními doklady.</a:t>
            </a:r>
          </a:p>
          <a:p>
            <a:pPr marL="0" indent="0">
              <a:buClr>
                <a:srgbClr val="337B86"/>
              </a:buClr>
              <a:buSzPct val="100000"/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 marL="0" indent="0">
              <a:buClr>
                <a:srgbClr val="337B86"/>
              </a:buClr>
              <a:buSzPct val="100000"/>
              <a:buNone/>
            </a:pP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9E417EED-F578-7B66-7F1A-A5A586C365ED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081EF9EA-F465-848A-1EA2-238497B5A6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41605001-4744-1531-2524-9B6175A89AD6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</a:t>
            </a:r>
          </a:p>
        </p:txBody>
      </p:sp>
    </p:spTree>
    <p:extLst>
      <p:ext uri="{BB962C8B-B14F-4D97-AF65-F5344CB8AC3E}">
        <p14:creationId xmlns:p14="http://schemas.microsoft.com/office/powerpoint/2010/main" val="919592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C6F4D3E-44EC-9554-7BD8-43222C2F8B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F5BA89F5-36AE-2511-DB2F-93086F3645B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E4E76965-9F64-4E77-80A7-507420ADC5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46411E5D-19E0-F876-B5FF-C5A62286192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A554ED7C-C582-1539-EE95-4DB008092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rgbClr val="B01513"/>
                </a:solidFill>
                <a:ea typeface="+mn-ea"/>
                <a:cs typeface="+mn-cs"/>
              </a:rPr>
              <a:t>NEZPŮSOBILÉ VÝDAJE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47C9A5-A438-58AD-A731-68638B326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69" y="1941206"/>
            <a:ext cx="8946541" cy="4195481"/>
          </a:xfrm>
        </p:spPr>
        <p:txBody>
          <a:bodyPr>
            <a:normAutofit/>
          </a:bodyPr>
          <a:lstStyle/>
          <a:p>
            <a:pPr marL="0" indent="0">
              <a:buClr>
                <a:srgbClr val="337B86"/>
              </a:buClr>
              <a:buSzPct val="100000"/>
              <a:buNone/>
            </a:pPr>
            <a:r>
              <a:rPr lang="cs-CZ" sz="2400" dirty="0">
                <a:solidFill>
                  <a:schemeClr val="bg1"/>
                </a:solidFill>
              </a:rPr>
              <a:t>Výdaje:</a:t>
            </a:r>
          </a:p>
          <a:p>
            <a:pPr>
              <a:buClr>
                <a:srgbClr val="337B86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bg1"/>
                </a:solidFill>
              </a:rPr>
              <a:t>které byly nebo budou nárokovány jako způsobilé v rámci jiných datačních titulů,</a:t>
            </a:r>
          </a:p>
          <a:p>
            <a:pPr>
              <a:buClr>
                <a:srgbClr val="337B86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bg1"/>
                </a:solidFill>
              </a:rPr>
              <a:t>spojené s financováním běžného provozu organizace, které nesouvisí s projektem,</a:t>
            </a:r>
          </a:p>
          <a:p>
            <a:pPr>
              <a:buClr>
                <a:srgbClr val="337B86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bg1"/>
                </a:solidFill>
              </a:rPr>
              <a:t>na práce prováděné jakožto povinné ze zákona, vč. školení,</a:t>
            </a:r>
          </a:p>
          <a:p>
            <a:pPr>
              <a:buClr>
                <a:srgbClr val="337B86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bg1"/>
                </a:solidFill>
              </a:rPr>
              <a:t>na nájemné, kdy je KP/partner vlastníkem nemovitosti nebo ji užívá zdarma.</a:t>
            </a:r>
          </a:p>
          <a:p>
            <a:pPr>
              <a:buClr>
                <a:srgbClr val="337B86"/>
              </a:buClr>
              <a:buSzPct val="100000"/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Clr>
                <a:srgbClr val="337B86"/>
              </a:buClr>
              <a:buSzPct val="100000"/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bg1"/>
              </a:solidFill>
            </a:endParaRPr>
          </a:p>
          <a:p>
            <a:pPr marL="0" indent="0">
              <a:buClr>
                <a:srgbClr val="337B86"/>
              </a:buClr>
              <a:buSzPct val="100000"/>
              <a:buNone/>
            </a:pP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D0A3AC6C-B018-6E0F-7416-0D868AE00BFB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AEC2461D-1BF1-585F-DE20-482C9B886D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F9FB2FC-6F43-B815-E725-6DFB59736084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</a:t>
            </a:r>
          </a:p>
        </p:txBody>
      </p:sp>
    </p:spTree>
    <p:extLst>
      <p:ext uri="{BB962C8B-B14F-4D97-AF65-F5344CB8AC3E}">
        <p14:creationId xmlns:p14="http://schemas.microsoft.com/office/powerpoint/2010/main" val="3581802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5409C7E-1E9A-80B5-3937-47D51F8FC1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74209580-0C89-47BB-363E-704AE11658A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B8B1DBAE-20BB-0626-C3B1-EE54DED70A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95EDA051-1FAE-BC4A-884F-4132930E731A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3C16258F-E6BE-BD6E-CD07-43F6780E5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rgbClr val="B01513"/>
                </a:solidFill>
                <a:ea typeface="+mn-ea"/>
                <a:cs typeface="+mn-cs"/>
              </a:rPr>
              <a:t>NEZPŮSOBILÉ VÝDAJE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9C9E7BF-775D-D9B3-92FB-E8EDB6BF9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706252"/>
            <a:ext cx="8946541" cy="4542147"/>
          </a:xfrm>
        </p:spPr>
        <p:txBody>
          <a:bodyPr>
            <a:normAutofit/>
          </a:bodyPr>
          <a:lstStyle/>
          <a:p>
            <a:pPr>
              <a:buClr>
                <a:srgbClr val="337B86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bg1"/>
                </a:solidFill>
              </a:rPr>
              <a:t>Pokuty, finanční tresty a právní výlohy související s právním sporem,</a:t>
            </a:r>
          </a:p>
          <a:p>
            <a:pPr>
              <a:buClr>
                <a:srgbClr val="337B86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bg1"/>
                </a:solidFill>
              </a:rPr>
              <a:t>DPH s nárokem na odpočet daně,</a:t>
            </a:r>
          </a:p>
          <a:p>
            <a:pPr>
              <a:buClr>
                <a:srgbClr val="337B86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bg1"/>
                </a:solidFill>
              </a:rPr>
              <a:t>ostatní výdaje na daně a správní poplatky,</a:t>
            </a:r>
          </a:p>
          <a:p>
            <a:pPr>
              <a:buClr>
                <a:srgbClr val="337B86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bg1"/>
                </a:solidFill>
              </a:rPr>
              <a:t>vnitropodnikové faktury,</a:t>
            </a:r>
          </a:p>
          <a:p>
            <a:pPr>
              <a:buClr>
                <a:srgbClr val="337B86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bg1"/>
                </a:solidFill>
              </a:rPr>
              <a:t>úroky z úvěrů,</a:t>
            </a:r>
          </a:p>
          <a:p>
            <a:pPr>
              <a:buClr>
                <a:srgbClr val="337B86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bg1"/>
                </a:solidFill>
              </a:rPr>
              <a:t>kurzové ztráty,</a:t>
            </a:r>
          </a:p>
          <a:p>
            <a:pPr>
              <a:buClr>
                <a:srgbClr val="337B86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>
                <a:solidFill>
                  <a:schemeClr val="bg1"/>
                </a:solidFill>
              </a:rPr>
              <a:t>nákup </a:t>
            </a:r>
            <a:r>
              <a:rPr lang="cs-CZ" dirty="0">
                <a:solidFill>
                  <a:schemeClr val="bg1"/>
                </a:solidFill>
              </a:rPr>
              <a:t>pozemků.</a:t>
            </a:r>
          </a:p>
          <a:p>
            <a:endParaRPr lang="cs-CZ" dirty="0"/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AE7452A2-99B0-17D5-2383-C2743D00860A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7B43597E-1B98-0D94-65A2-2DE74E96D2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AF96B938-9932-E55A-F2BA-41D698FF3770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</a:t>
            </a:r>
          </a:p>
        </p:txBody>
      </p:sp>
    </p:spTree>
    <p:extLst>
      <p:ext uri="{BB962C8B-B14F-4D97-AF65-F5344CB8AC3E}">
        <p14:creationId xmlns:p14="http://schemas.microsoft.com/office/powerpoint/2010/main" val="6254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35785AB-9CC4-3C07-9A2A-265D08AA27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895C17C9-3FA2-32A0-A433-0FB5A8C1C0C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335004A5-F36D-CB1D-50B4-E6D5415DCB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9DB7C849-EA67-2309-A66B-5C640B59260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9E46452A-FF25-BB99-0A97-6810A03D9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FINANCOVÁNÍ PROJEKTU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1509BF-2BDD-C75F-3025-67A394B97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828325"/>
            <a:ext cx="9893694" cy="365326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Podmínky upravené v ROPD</a:t>
            </a:r>
          </a:p>
          <a:p>
            <a:r>
              <a:rPr lang="cs-CZ" dirty="0">
                <a:solidFill>
                  <a:schemeClr val="bg1"/>
                </a:solidFill>
              </a:rPr>
              <a:t>Kombinace ex-ante a ex-post plateb</a:t>
            </a:r>
          </a:p>
          <a:p>
            <a:r>
              <a:rPr lang="cs-CZ" dirty="0">
                <a:solidFill>
                  <a:schemeClr val="bg1"/>
                </a:solidFill>
              </a:rPr>
              <a:t>První záloha až do výše 50% dotace</a:t>
            </a:r>
          </a:p>
          <a:p>
            <a:r>
              <a:rPr lang="cs-CZ" dirty="0">
                <a:solidFill>
                  <a:schemeClr val="bg1"/>
                </a:solidFill>
              </a:rPr>
              <a:t>Další platby – na základě předložení průběžné monitorovací zprávy (řádné, mimořádné) a žádosti o platbu - až do výše vyúčtovaných prostředků v průběžné zprávě</a:t>
            </a:r>
          </a:p>
          <a:p>
            <a:r>
              <a:rPr lang="cs-CZ" dirty="0">
                <a:solidFill>
                  <a:schemeClr val="bg1"/>
                </a:solidFill>
              </a:rPr>
              <a:t>Zádržné  10% dotace</a:t>
            </a:r>
          </a:p>
          <a:p>
            <a:r>
              <a:rPr lang="cs-CZ" dirty="0">
                <a:solidFill>
                  <a:schemeClr val="bg1"/>
                </a:solidFill>
              </a:rPr>
              <a:t>Jiný režim pro OSS a PO OSS jiných resortů 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AB805AF7-EACA-2266-2205-D545F5CE0918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881ADCE8-1FDE-7914-8B9A-AFC586B7DC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7E25CCA2-11FD-D56F-08B1-4A572338615B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</a:t>
            </a:r>
          </a:p>
        </p:txBody>
      </p:sp>
    </p:spTree>
    <p:extLst>
      <p:ext uri="{BB962C8B-B14F-4D97-AF65-F5344CB8AC3E}">
        <p14:creationId xmlns:p14="http://schemas.microsoft.com/office/powerpoint/2010/main" val="2051579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0A757D-2899-F8BF-A5FE-3BEA09D770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ACE6E1E7-DC8A-25D9-8636-76D4F8A1FBD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943598DB-2C90-0ACE-F50B-33E6B1ED70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75C2A3AB-4664-8111-E838-7F6F2A598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4F99CFD2-1406-6D00-5815-ACF2A27D5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MONITOROVACÍ ZPRÁVY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D6FBBE-D5FC-3022-6A50-2C32FED45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881" y="1853248"/>
            <a:ext cx="9758458" cy="3852935"/>
          </a:xfrm>
        </p:spPr>
        <p:txBody>
          <a:bodyPr>
            <a:normAutofit fontScale="70000" lnSpcReduction="20000"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Průběžná zpráva (PZ) – 20 pracovních dní po ukončení monitorovacího období</a:t>
            </a:r>
          </a:p>
          <a:p>
            <a:r>
              <a:rPr lang="cs-CZ" sz="2400" dirty="0">
                <a:solidFill>
                  <a:schemeClr val="bg1"/>
                </a:solidFill>
              </a:rPr>
              <a:t>Závěrečná zpráva (ZZ)– 3 měsíce po ukončení projektu</a:t>
            </a:r>
          </a:p>
          <a:p>
            <a:endParaRPr lang="cs-CZ" sz="2400" dirty="0">
              <a:solidFill>
                <a:schemeClr val="bg1"/>
              </a:solidFill>
            </a:endParaRPr>
          </a:p>
          <a:p>
            <a:r>
              <a:rPr lang="cs-CZ" sz="2400" dirty="0">
                <a:solidFill>
                  <a:schemeClr val="bg1"/>
                </a:solidFill>
              </a:rPr>
              <a:t>Délka monitorovacího období – 12 měsíců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/>
                </a:solidFill>
              </a:rPr>
              <a:t>	-&gt; první průběžná a závěrečná zpráva mohou mít odlišné monitorovací 		    období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/>
                </a:solidFill>
              </a:rPr>
              <a:t>	-&gt; možnost podání mimořádné PZ (nejdříve 6 měsíců od předchozí PZ)- v souvislosti s mimořádnou žádostí o platbu</a:t>
            </a:r>
          </a:p>
          <a:p>
            <a:pPr marL="0" indent="0"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/>
                </a:solidFill>
              </a:rPr>
              <a:t>Poskytovatel dotace bude od žadatele vyžadovat v pravidelných intervalech o délce max 6 měsíců popis aktuální situace projektu ve zjednodušené podobě mimo PZ (pokrok projektu, plnění indikátorů, dodržení harmonogramu, popis odchylek od plánu apod.)</a:t>
            </a:r>
          </a:p>
          <a:p>
            <a:endParaRPr lang="cs-CZ" sz="2800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B5E315F4-0702-5F44-766B-5FBB224B8C27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>
            <a:extLst>
              <a:ext uri="{FF2B5EF4-FFF2-40B4-BE49-F238E27FC236}">
                <a16:creationId xmlns:a16="http://schemas.microsoft.com/office/drawing/2014/main" id="{CA31C890-D60B-467E-0E53-44D93495ED3D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</a:t>
            </a:r>
          </a:p>
        </p:txBody>
      </p:sp>
      <p:pic>
        <p:nvPicPr>
          <p:cNvPr id="49" name="Obrázek 48">
            <a:extLst>
              <a:ext uri="{FF2B5EF4-FFF2-40B4-BE49-F238E27FC236}">
                <a16:creationId xmlns:a16="http://schemas.microsoft.com/office/drawing/2014/main" id="{9949EEF3-B7DC-6D7F-F205-EFF2002C3A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5847999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F437C49-348C-7787-5942-6214A6E9FD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AEA4BABF-049D-C74F-26FD-870BC279CA7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E7734E86-EE14-7DA3-9DCD-070AD8C425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277F09A4-9A45-536B-5311-E9B4DC98E76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7615F711-90CD-F0B7-0C1D-514E0C637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PRŮBĚŽNÁ ZPRÁVA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37E7A3-AD72-A1FC-0011-484A7B2DB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2052918"/>
            <a:ext cx="9893694" cy="3653265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Technická část a finanční část (dle vzorových formulářů).</a:t>
            </a:r>
          </a:p>
          <a:p>
            <a:r>
              <a:rPr lang="cs-CZ" dirty="0">
                <a:solidFill>
                  <a:schemeClr val="bg1"/>
                </a:solidFill>
              </a:rPr>
              <a:t>Technická část – podrobné informace o realizaci projektu, informace o plnění cílů, výsledků, výstupů a indikátorů, plán realizace pro další monitorovací období</a:t>
            </a:r>
          </a:p>
          <a:p>
            <a:r>
              <a:rPr lang="cs-CZ" dirty="0">
                <a:solidFill>
                  <a:schemeClr val="bg1"/>
                </a:solidFill>
              </a:rPr>
              <a:t>Finanční část - soupis výdajů členěný dle aktivit, evidence a prokázání uskutečnění výdaje, smlouvy, dokumentace k veřejným zakázkám atd.</a:t>
            </a:r>
          </a:p>
          <a:p>
            <a:r>
              <a:rPr lang="cs-CZ" dirty="0">
                <a:solidFill>
                  <a:schemeClr val="bg1"/>
                </a:solidFill>
              </a:rPr>
              <a:t>Finanční část je podávána v souvislosti s žádostí o platbu.</a:t>
            </a:r>
          </a:p>
          <a:p>
            <a:r>
              <a:rPr lang="cs-CZ" dirty="0">
                <a:solidFill>
                  <a:schemeClr val="bg1"/>
                </a:solidFill>
              </a:rPr>
              <a:t>Platba je uvolněna až po schválení monitorovací zprávy a žádosti o platbu.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36227777-5107-2359-A7CF-F97015536CBD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3F973880-09B0-CC97-A8BD-43C6B8F5A2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230CE319-05B3-FBFD-49F9-0B4B126D8790}"/>
              </a:ext>
            </a:extLst>
          </p:cNvPr>
          <p:cNvSpPr txBox="1"/>
          <p:nvPr/>
        </p:nvSpPr>
        <p:spPr>
          <a:xfrm>
            <a:off x="646111" y="6115284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</a:t>
            </a:r>
          </a:p>
        </p:txBody>
      </p:sp>
    </p:spTree>
    <p:extLst>
      <p:ext uri="{BB962C8B-B14F-4D97-AF65-F5344CB8AC3E}">
        <p14:creationId xmlns:p14="http://schemas.microsoft.com/office/powerpoint/2010/main" val="1959806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FF4C6FDC-4F28-5F6D-B4FF-14F35E45AC0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489371" y="229351"/>
            <a:ext cx="4702629" cy="5605265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FE066C41-CCD6-07CD-6C7C-473213D7D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921BF639-5A57-2825-6CB9-EF59C727EE04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E5A8FA22-92AE-4221-AD7F-C3AC08B103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880" y="972981"/>
            <a:ext cx="7327577" cy="2634635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bg2"/>
                </a:solidFill>
                <a:ea typeface="+mn-ea"/>
                <a:cs typeface="+mn-cs"/>
              </a:rPr>
              <a:t>Rozpočet projektu</a:t>
            </a:r>
            <a:br>
              <a:rPr lang="cs-CZ" sz="4000" b="1" dirty="0">
                <a:solidFill>
                  <a:schemeClr val="bg2"/>
                </a:solidFill>
                <a:ea typeface="+mn-ea"/>
                <a:cs typeface="+mn-cs"/>
              </a:rPr>
            </a:br>
            <a:r>
              <a:rPr lang="cs-CZ" sz="4000" b="1" dirty="0">
                <a:solidFill>
                  <a:schemeClr val="bg2"/>
                </a:solidFill>
                <a:ea typeface="+mn-ea"/>
                <a:cs typeface="+mn-cs"/>
              </a:rPr>
              <a:t>Způsobilost výdajů</a:t>
            </a:r>
            <a:br>
              <a:rPr lang="cs-CZ" sz="4000" b="1" dirty="0">
                <a:solidFill>
                  <a:schemeClr val="bg2"/>
                </a:solidFill>
                <a:ea typeface="+mn-ea"/>
                <a:cs typeface="+mn-cs"/>
              </a:rPr>
            </a:br>
            <a:r>
              <a:rPr lang="cs-CZ" sz="4000" b="1" dirty="0">
                <a:solidFill>
                  <a:schemeClr val="bg2"/>
                </a:solidFill>
                <a:ea typeface="+mn-ea"/>
                <a:cs typeface="+mn-cs"/>
              </a:rPr>
              <a:t>Monitoring a financování projektů</a:t>
            </a: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589AAEA-2991-4D63-BCFA-E85EF298D4B5}"/>
              </a:ext>
            </a:extLst>
          </p:cNvPr>
          <p:cNvSpPr txBox="1"/>
          <p:nvPr/>
        </p:nvSpPr>
        <p:spPr>
          <a:xfrm>
            <a:off x="629880" y="4223375"/>
            <a:ext cx="105974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bg2"/>
                </a:solidFill>
                <a:latin typeface="+mj-lt"/>
              </a:rPr>
              <a:t>Monika Vaněčková</a:t>
            </a:r>
          </a:p>
          <a:p>
            <a:endParaRPr lang="cs-CZ" sz="2000" b="1" dirty="0">
              <a:solidFill>
                <a:schemeClr val="bg2"/>
              </a:solidFill>
              <a:latin typeface="+mj-lt"/>
            </a:endParaRPr>
          </a:p>
          <a:p>
            <a:r>
              <a:rPr lang="cs-CZ" sz="2000" b="1" dirty="0">
                <a:solidFill>
                  <a:schemeClr val="bg2"/>
                </a:solidFill>
                <a:latin typeface="+mj-lt"/>
              </a:rPr>
              <a:t>Ministerstvo životního prostředí</a:t>
            </a:r>
          </a:p>
          <a:p>
            <a:r>
              <a:rPr lang="cs-CZ" sz="2000" b="1" dirty="0">
                <a:solidFill>
                  <a:schemeClr val="bg2"/>
                </a:solidFill>
                <a:latin typeface="+mj-lt"/>
              </a:rPr>
              <a:t>Odbor finančních a dobrovolných nástrojů</a:t>
            </a:r>
          </a:p>
          <a:p>
            <a:r>
              <a:rPr lang="cs-CZ" sz="2000" b="1" dirty="0">
                <a:solidFill>
                  <a:schemeClr val="bg2"/>
                </a:solidFill>
                <a:latin typeface="+mj-lt"/>
              </a:rPr>
              <a:t>Oddělení mezinárodních programů a projektů</a:t>
            </a:r>
          </a:p>
          <a:p>
            <a:endParaRPr lang="cs-CZ" sz="2000" b="1" dirty="0">
              <a:solidFill>
                <a:schemeClr val="bg2"/>
              </a:solidFill>
              <a:latin typeface="+mj-lt"/>
            </a:endParaRPr>
          </a:p>
          <a:p>
            <a:endParaRPr lang="cs-CZ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C7B75C9A-4D87-F926-5695-10A0E2D04AA7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B015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>
            <a:extLst>
              <a:ext uri="{FF2B5EF4-FFF2-40B4-BE49-F238E27FC236}">
                <a16:creationId xmlns:a16="http://schemas.microsoft.com/office/drawing/2014/main" id="{5E64717D-A6FB-DD87-9E93-451968F3733B}"/>
              </a:ext>
            </a:extLst>
          </p:cNvPr>
          <p:cNvSpPr txBox="1"/>
          <p:nvPr/>
        </p:nvSpPr>
        <p:spPr>
          <a:xfrm>
            <a:off x="629880" y="6162367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Informační seminář k výzvě k Programu udržitelný turismus a posílení biodiverzity</a:t>
            </a:r>
          </a:p>
        </p:txBody>
      </p:sp>
      <p:pic>
        <p:nvPicPr>
          <p:cNvPr id="49" name="Obrázek 48">
            <a:extLst>
              <a:ext uri="{FF2B5EF4-FFF2-40B4-BE49-F238E27FC236}">
                <a16:creationId xmlns:a16="http://schemas.microsoft.com/office/drawing/2014/main" id="{FE3AB32A-2327-1B83-7791-55B7A4ECC9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2562540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4350A15-94B4-2BEA-26C4-F1217CF321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C3380FFC-7C02-48B8-22EF-500A0E25062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B426C669-6BA5-76F7-9702-D3946D5CED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9400F9B9-6E08-3431-BDB6-E166321BFE6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02F7EF26-22EA-4608-0272-B05CAD46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PRŮBĚŽNÁ ZPRÁVA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9B2527-7C13-0B9A-C39B-B2C36E8D4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2052918"/>
            <a:ext cx="9893694" cy="3653265"/>
          </a:xfrm>
        </p:spPr>
        <p:txBody>
          <a:bodyPr>
            <a:normAutofit/>
          </a:bodyPr>
          <a:lstStyle/>
          <a:p>
            <a:r>
              <a:rPr lang="cs-CZ" dirty="0" err="1">
                <a:solidFill>
                  <a:schemeClr val="bg1"/>
                </a:solidFill>
              </a:rPr>
              <a:t>Scany</a:t>
            </a:r>
            <a:r>
              <a:rPr lang="cs-CZ" dirty="0">
                <a:solidFill>
                  <a:schemeClr val="bg1"/>
                </a:solidFill>
              </a:rPr>
              <a:t>/elektronické originály účetních a jiných dokladů a relevantní věcné podklady -&gt; Tyto podklady je žadatel povinen přiložit k Žádosti o platbu pro každý způsobilý výdaj vyšší než 60 000  Kč (ZP má právo dožádat si dodatečně doklady i k nižším výdajům v případě potřeby). </a:t>
            </a:r>
          </a:p>
          <a:p>
            <a:r>
              <a:rPr lang="cs-CZ" dirty="0">
                <a:solidFill>
                  <a:schemeClr val="bg1"/>
                </a:solidFill>
              </a:rPr>
              <a:t>Výjimkou jsou výdaje švýcarských partnerů, u kterých platí limit 120 000 Kč, a osobní výdaje.</a:t>
            </a:r>
          </a:p>
          <a:p>
            <a:r>
              <a:rPr lang="cs-CZ" dirty="0">
                <a:solidFill>
                  <a:schemeClr val="bg1"/>
                </a:solidFill>
              </a:rPr>
              <a:t>Neplatí rovněž pro paušální náklady.</a:t>
            </a:r>
          </a:p>
          <a:p>
            <a:r>
              <a:rPr lang="cs-CZ" dirty="0">
                <a:solidFill>
                  <a:schemeClr val="bg1"/>
                </a:solidFill>
              </a:rPr>
              <a:t>Osobní výdaje žadatel dokládá bez ohledu na výše uvedené limity.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007033C3-D24D-3F60-006D-3043C8718DC6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A0945E58-B768-68D2-0385-1804E258AC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5B48696D-0B01-4D02-6BAA-B974F71019BD}"/>
              </a:ext>
            </a:extLst>
          </p:cNvPr>
          <p:cNvSpPr txBox="1"/>
          <p:nvPr/>
        </p:nvSpPr>
        <p:spPr>
          <a:xfrm>
            <a:off x="646111" y="6115284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</a:t>
            </a:r>
          </a:p>
        </p:txBody>
      </p:sp>
    </p:spTree>
    <p:extLst>
      <p:ext uri="{BB962C8B-B14F-4D97-AF65-F5344CB8AC3E}">
        <p14:creationId xmlns:p14="http://schemas.microsoft.com/office/powerpoint/2010/main" val="2704804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49E44E-6695-7821-4F80-A572F9EFC8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A225D7EF-3C69-C219-5A6E-468CEE345DE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1F406BE3-4F91-A7DE-AA54-5B9CA28BE89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A3D2E399-3A2E-3EEF-7274-4C6520A64CFF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4A3D59CC-4397-7EB2-2A8E-08966D2BD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ZMĚNY V PROJEKTECH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67DFA7-A0F4-3F21-AF65-0F7C3282E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2052918"/>
            <a:ext cx="9893694" cy="365326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Odchylky od popisu projektu a ROPD/PA mohou v průběhu realizace nastat -&gt; výše a povaha změny určuje způsob jejího ohlášení a administrace</a:t>
            </a:r>
          </a:p>
          <a:p>
            <a:r>
              <a:rPr lang="cs-CZ" dirty="0">
                <a:solidFill>
                  <a:schemeClr val="bg1"/>
                </a:solidFill>
              </a:rPr>
              <a:t>Změny schvalované ex-ante a ex-post</a:t>
            </a:r>
          </a:p>
          <a:p>
            <a:r>
              <a:rPr lang="cs-CZ" dirty="0">
                <a:solidFill>
                  <a:schemeClr val="bg1"/>
                </a:solidFill>
              </a:rPr>
              <a:t>Podstatné změny - schvalované ex-ante, tedy před provedením příslušné změny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bg1"/>
                </a:solidFill>
              </a:rPr>
              <a:t>-&gt; změny schvalované Řídicím výborem</a:t>
            </a:r>
          </a:p>
          <a:p>
            <a:r>
              <a:rPr lang="cs-CZ" dirty="0">
                <a:solidFill>
                  <a:schemeClr val="bg1"/>
                </a:solidFill>
              </a:rPr>
              <a:t>Nepodstatné změny – oznámené ZP ex-ante, ZP změnu vezme na vědomí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	-&gt; změny schvalované ZP (MŽP)</a:t>
            </a:r>
          </a:p>
          <a:p>
            <a:r>
              <a:rPr lang="cs-CZ" dirty="0">
                <a:solidFill>
                  <a:schemeClr val="bg1"/>
                </a:solidFill>
              </a:rPr>
              <a:t>Administrativní změny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CA88B39A-61D6-E630-8737-D28D7B010028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AAF0C50E-C8C8-48DD-B0CD-923D14B08B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FC99188F-8B3E-6A46-035B-1B9E823AB92B}"/>
              </a:ext>
            </a:extLst>
          </p:cNvPr>
          <p:cNvSpPr txBox="1"/>
          <p:nvPr/>
        </p:nvSpPr>
        <p:spPr>
          <a:xfrm>
            <a:off x="646111" y="6115284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</a:t>
            </a:r>
          </a:p>
        </p:txBody>
      </p:sp>
    </p:spTree>
    <p:extLst>
      <p:ext uri="{BB962C8B-B14F-4D97-AF65-F5344CB8AC3E}">
        <p14:creationId xmlns:p14="http://schemas.microsoft.com/office/powerpoint/2010/main" val="35094238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4913E47-47CD-F4A8-02E6-246CE1F843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ECC3FF2E-BE85-5393-3C5B-77D8A68049C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95CF97FA-82C0-2918-1565-A8F7A60EE1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BFCD2C62-BD8C-1FF2-8D02-360CD593A487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3EC093BF-A194-630D-9FC6-3F76BEE91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VEŘEJNÉ ZAKÁZKY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8D6C6B-B99D-0B43-BA52-F9E5D0586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1781666"/>
            <a:ext cx="9893694" cy="392451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Zákon č. 134/2016 Sb. o zadávání veřejných zakázek, ve znění pozdějších předpisů, příslušnými směrnicemi EU, podle zvláštních pravidel stanovených v právním aktu o přidělení prostředků. </a:t>
            </a:r>
          </a:p>
          <a:p>
            <a:r>
              <a:rPr lang="cs-CZ" dirty="0">
                <a:solidFill>
                  <a:schemeClr val="bg1"/>
                </a:solidFill>
              </a:rPr>
              <a:t>Pro VZMR je KP povinen respektovat Zásady zadávání veřejných zakázek podle § 6 zákona č. 134/2016 Sb., o zadávání veřejných zakázek, ve znění pozdějších předpisů.</a:t>
            </a:r>
          </a:p>
          <a:p>
            <a:r>
              <a:rPr lang="cs-CZ" dirty="0">
                <a:solidFill>
                  <a:schemeClr val="bg1"/>
                </a:solidFill>
              </a:rPr>
              <a:t>ROPD/PA zavazuje příjemce dotace (KP/PP) k dodržení stanovených zásad pro zadávání veřejných zakázek.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  <a:highlight>
                <a:srgbClr val="FFFF00"/>
              </a:highlight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A7D1F6F9-38C9-5BD6-0241-754B3F6A15BF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A06314E9-AD4F-6815-F5AF-D1538D7A47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B0BAE962-3ABC-7B29-11FD-23B3EBE9EC8E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</a:t>
            </a:r>
          </a:p>
        </p:txBody>
      </p:sp>
    </p:spTree>
    <p:extLst>
      <p:ext uri="{BB962C8B-B14F-4D97-AF65-F5344CB8AC3E}">
        <p14:creationId xmlns:p14="http://schemas.microsoft.com/office/powerpoint/2010/main" val="8586719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EB3878D-80E2-2384-C8A0-304353186A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98D3A8A6-7325-E3B9-B4D0-1914DCED4EA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BA45F547-9E19-5A55-C39D-F3EDA77014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84F01548-1A0A-80F6-21D6-10AD7E5697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B7270E78-5BBF-860D-F134-1611C5052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PLÁN VEŘEJNÝCH ZAKÁZEK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1D5F0A-A460-10F9-6180-FDBFB760F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1781666"/>
            <a:ext cx="9893694" cy="392451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Předložení Plánu veřejných zakázek v češtině a angličtině.</a:t>
            </a:r>
          </a:p>
          <a:p>
            <a:r>
              <a:rPr lang="cs-CZ" dirty="0">
                <a:solidFill>
                  <a:schemeClr val="bg1"/>
                </a:solidFill>
              </a:rPr>
              <a:t>Uvedení VZ spolufinancovaných z Programu, u nichž je zadavatelem jak KP, tak jednotliví partneři projektu. </a:t>
            </a:r>
          </a:p>
          <a:p>
            <a:r>
              <a:rPr lang="cs-CZ" dirty="0">
                <a:solidFill>
                  <a:schemeClr val="bg1"/>
                </a:solidFill>
              </a:rPr>
              <a:t>Uvedení zakázek s hodnotou nad </a:t>
            </a:r>
            <a:r>
              <a:rPr lang="cs-CZ" b="1" dirty="0">
                <a:solidFill>
                  <a:schemeClr val="bg1"/>
                </a:solidFill>
              </a:rPr>
              <a:t>3 mil. Kč </a:t>
            </a:r>
            <a:r>
              <a:rPr lang="cs-CZ" dirty="0">
                <a:solidFill>
                  <a:schemeClr val="bg1"/>
                </a:solidFill>
              </a:rPr>
              <a:t>(bez DPH).</a:t>
            </a:r>
          </a:p>
          <a:p>
            <a:r>
              <a:rPr lang="cs-CZ" dirty="0">
                <a:solidFill>
                  <a:schemeClr val="bg1"/>
                </a:solidFill>
              </a:rPr>
              <a:t>Předložení úvodního Plánu VZ před podpisem ROPD, nejpozději však 25 pracovních dnů před zahájením prvního uvedeného zadávacího řízení. </a:t>
            </a:r>
          </a:p>
          <a:p>
            <a:r>
              <a:rPr lang="cs-CZ" dirty="0">
                <a:solidFill>
                  <a:schemeClr val="bg1"/>
                </a:solidFill>
              </a:rPr>
              <a:t>Průběžná aktualizace Plánu VZ (příloha Žádosti o platbu a příloha monitorovací zprávy).</a:t>
            </a:r>
          </a:p>
          <a:p>
            <a:r>
              <a:rPr lang="cs-CZ" dirty="0">
                <a:solidFill>
                  <a:schemeClr val="bg1"/>
                </a:solidFill>
              </a:rPr>
              <a:t>Vyplnění do stanoveného formuláře Plánu VZ.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  <a:highlight>
                <a:srgbClr val="FFFF00"/>
              </a:highlight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A3C82761-BF78-21E7-AEAA-B27ECCB0F4B6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1C717D61-AC42-42BC-C1E9-1D780385C7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F1BBE1E0-0764-5980-C85C-0E8A5022BFC1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</a:t>
            </a:r>
          </a:p>
        </p:txBody>
      </p:sp>
    </p:spTree>
    <p:extLst>
      <p:ext uri="{BB962C8B-B14F-4D97-AF65-F5344CB8AC3E}">
        <p14:creationId xmlns:p14="http://schemas.microsoft.com/office/powerpoint/2010/main" val="26200127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0EA7368-0592-A9DD-BCCD-0078E78AF3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AD9EEF8B-9563-B863-C597-109AC7E557A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47A38D1E-1AEA-7E4A-0DA9-6CB510D17D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03A08882-22D3-D9E2-71A8-EE1A6E96B5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C8A4BDCD-7519-1C01-F204-710D4C595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93" y="1781795"/>
            <a:ext cx="9404723" cy="1781535"/>
          </a:xfrm>
        </p:spPr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4000" b="1" dirty="0">
                <a:solidFill>
                  <a:schemeClr val="bg2"/>
                </a:solidFill>
                <a:ea typeface="+mn-ea"/>
                <a:cs typeface="+mn-cs"/>
              </a:rPr>
              <a:t>PROSTOR PRO VAŠE </a:t>
            </a:r>
            <a:br>
              <a:rPr lang="cs-CZ" sz="4000" b="1" dirty="0">
                <a:solidFill>
                  <a:schemeClr val="bg2"/>
                </a:solidFill>
                <a:ea typeface="+mn-ea"/>
                <a:cs typeface="+mn-cs"/>
              </a:rPr>
            </a:br>
            <a:r>
              <a:rPr lang="cs-CZ" sz="4000" b="1" dirty="0">
                <a:solidFill>
                  <a:schemeClr val="bg2"/>
                </a:solidFill>
                <a:ea typeface="+mn-ea"/>
                <a:cs typeface="+mn-cs"/>
              </a:rPr>
              <a:t>DOTAZY</a:t>
            </a:r>
            <a:br>
              <a:rPr lang="cs-CZ" sz="4000" b="1" dirty="0">
                <a:solidFill>
                  <a:schemeClr val="bg2"/>
                </a:solidFill>
                <a:ea typeface="+mn-ea"/>
                <a:cs typeface="+mn-cs"/>
              </a:rPr>
            </a:br>
            <a:br>
              <a:rPr lang="cs-CZ" sz="4000" b="1" dirty="0">
                <a:solidFill>
                  <a:schemeClr val="bg2"/>
                </a:solidFill>
                <a:ea typeface="+mn-ea"/>
                <a:cs typeface="+mn-cs"/>
              </a:rPr>
            </a:b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0BE5D832-E8E3-4EF5-4AF2-684877AE1D17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1D25F3AB-F4A4-E257-B687-765FA6E512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3A7BA4E-0493-0B90-6B79-3EC38654C423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</a:t>
            </a:r>
          </a:p>
        </p:txBody>
      </p:sp>
    </p:spTree>
    <p:extLst>
      <p:ext uri="{BB962C8B-B14F-4D97-AF65-F5344CB8AC3E}">
        <p14:creationId xmlns:p14="http://schemas.microsoft.com/office/powerpoint/2010/main" val="3335516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537D5E-B890-773A-ADF9-283D0F5838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215980B7-C9FF-4548-A215-E687B0905D9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06194FB6-944E-30EC-AF02-EE4DE8D702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03E43D36-67FA-BC4F-6919-DA283C7BFDA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0FC91B2B-8192-9722-812C-D0BDFB2E0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OBSAH PREZENTACE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DE3CAF-6B83-C21C-F650-F90D0D7B8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1853248"/>
            <a:ext cx="9893694" cy="3852935"/>
          </a:xfrm>
        </p:spPr>
        <p:txBody>
          <a:bodyPr>
            <a:normAutofit/>
          </a:bodyPr>
          <a:lstStyle/>
          <a:p>
            <a:pPr marL="358775">
              <a:buClr>
                <a:srgbClr val="337B86"/>
              </a:buClr>
            </a:pPr>
            <a:r>
              <a:rPr lang="cs-CZ" sz="2200" dirty="0">
                <a:solidFill>
                  <a:schemeClr val="bg1"/>
                </a:solidFill>
              </a:rPr>
              <a:t>Rozpočet projektu</a:t>
            </a:r>
          </a:p>
          <a:p>
            <a:pPr marL="358775">
              <a:buClr>
                <a:srgbClr val="337B86"/>
              </a:buClr>
            </a:pPr>
            <a:r>
              <a:rPr lang="cs-CZ" sz="2200" dirty="0">
                <a:solidFill>
                  <a:schemeClr val="bg1"/>
                </a:solidFill>
              </a:rPr>
              <a:t>Členění výdajů</a:t>
            </a:r>
          </a:p>
          <a:p>
            <a:pPr marL="358775">
              <a:buClr>
                <a:srgbClr val="337B86"/>
              </a:buClr>
            </a:pPr>
            <a:r>
              <a:rPr lang="cs-CZ" sz="2200" dirty="0">
                <a:solidFill>
                  <a:schemeClr val="bg1"/>
                </a:solidFill>
              </a:rPr>
              <a:t>Pravidla způsobilosti výdajů</a:t>
            </a:r>
          </a:p>
          <a:p>
            <a:pPr marL="358775">
              <a:buClr>
                <a:srgbClr val="337B86"/>
              </a:buClr>
            </a:pPr>
            <a:r>
              <a:rPr lang="cs-CZ" sz="2200" dirty="0">
                <a:solidFill>
                  <a:schemeClr val="bg1"/>
                </a:solidFill>
              </a:rPr>
              <a:t>Způsob financování projektů</a:t>
            </a:r>
          </a:p>
          <a:p>
            <a:pPr marL="358775">
              <a:buClr>
                <a:srgbClr val="337B86"/>
              </a:buClr>
            </a:pPr>
            <a:r>
              <a:rPr lang="cs-CZ" sz="2200" dirty="0">
                <a:solidFill>
                  <a:schemeClr val="bg1"/>
                </a:solidFill>
              </a:rPr>
              <a:t>Monitorování realizace projektů</a:t>
            </a:r>
          </a:p>
          <a:p>
            <a:pPr marL="358775">
              <a:buClr>
                <a:srgbClr val="337B86"/>
              </a:buClr>
            </a:pPr>
            <a:r>
              <a:rPr lang="cs-CZ" sz="2200" dirty="0">
                <a:solidFill>
                  <a:schemeClr val="bg1"/>
                </a:solidFill>
              </a:rPr>
              <a:t>Změny v projektech</a:t>
            </a:r>
          </a:p>
          <a:p>
            <a:pPr marL="358775">
              <a:buClr>
                <a:srgbClr val="337B86"/>
              </a:buClr>
            </a:pPr>
            <a:r>
              <a:rPr lang="cs-CZ" sz="2200" dirty="0">
                <a:solidFill>
                  <a:schemeClr val="bg1"/>
                </a:solidFill>
              </a:rPr>
              <a:t>Veřejné zakázky</a:t>
            </a:r>
          </a:p>
          <a:p>
            <a:pPr marL="468313" indent="0">
              <a:buClr>
                <a:srgbClr val="337B86"/>
              </a:buCl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 marL="0" indent="0">
              <a:buClr>
                <a:srgbClr val="337B86"/>
              </a:buClr>
              <a:buSzPct val="100000"/>
              <a:buNone/>
            </a:pP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06C1D14A-FDE3-84D8-09C3-702ECB86CFF7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E77F11E2-73CC-CE34-88E5-C88E5DB072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F5CB5DC5-FF5D-C473-F93C-A20FB88AF39D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</a:t>
            </a:r>
          </a:p>
        </p:txBody>
      </p:sp>
    </p:spTree>
    <p:extLst>
      <p:ext uri="{BB962C8B-B14F-4D97-AF65-F5344CB8AC3E}">
        <p14:creationId xmlns:p14="http://schemas.microsoft.com/office/powerpoint/2010/main" val="4134038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3A5768C-326F-1A8D-A76F-B0321738E0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9D76D071-B607-7FEE-580F-C46B4F09FEC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A09D5A87-C048-9CDA-EF9D-B48ACA35B00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6958074A-1528-29F5-035F-62269946995F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47B5745B-6FD3-A214-A878-D0FB64C03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DETAILNÍ ROZPOČET PROJEKTU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41077D-D615-7996-A65D-5F3D7C8B0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881" y="1853248"/>
            <a:ext cx="9420954" cy="3852935"/>
          </a:xfrm>
        </p:spPr>
        <p:txBody>
          <a:bodyPr>
            <a:normAutofit lnSpcReduction="10000"/>
          </a:bodyPr>
          <a:lstStyle/>
          <a:p>
            <a:pPr marL="811213">
              <a:buClr>
                <a:srgbClr val="337B86"/>
              </a:buClr>
            </a:pPr>
            <a:r>
              <a:rPr lang="cs-CZ" dirty="0">
                <a:solidFill>
                  <a:schemeClr val="bg1"/>
                </a:solidFill>
              </a:rPr>
              <a:t>Příloha č. 1 plné projektové žádosti – detailní rozpočet projektu</a:t>
            </a:r>
          </a:p>
          <a:p>
            <a:pPr marL="811213">
              <a:buClr>
                <a:srgbClr val="337B86"/>
              </a:buClr>
            </a:pPr>
            <a:r>
              <a:rPr lang="cs-CZ" dirty="0">
                <a:solidFill>
                  <a:schemeClr val="bg1"/>
                </a:solidFill>
              </a:rPr>
              <a:t>Formulář rozpočtové tabulky - </a:t>
            </a:r>
            <a:r>
              <a:rPr lang="cs-CZ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uvedení veškerých předpokládaných výdajů projektu dle vyžadovaného členění</a:t>
            </a:r>
          </a:p>
          <a:p>
            <a:pPr marL="811213">
              <a:buClr>
                <a:srgbClr val="337B86"/>
              </a:buClr>
            </a:pPr>
            <a:r>
              <a:rPr lang="cs-CZ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Členění – výdaje na řízení projektu / výdaje na realizaci aktivit projektu / přímé výdaje švýcarského partnera / paušální výdaje – ODLIŠNÉ OD KONCEPTU / RÁMCOVÉHO ROZPOČTU</a:t>
            </a:r>
          </a:p>
          <a:p>
            <a:pPr marL="811213">
              <a:buClr>
                <a:srgbClr val="337B86"/>
              </a:buClr>
            </a:pPr>
            <a:r>
              <a:rPr lang="cs-CZ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Dílčí členění – osobní výdaje / výdaje na dodávky a služby / ostatní přímé výdaje</a:t>
            </a:r>
          </a:p>
          <a:p>
            <a:pPr marL="811213">
              <a:buClr>
                <a:srgbClr val="337B86"/>
              </a:buClr>
            </a:pPr>
            <a:r>
              <a:rPr lang="cs-CZ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Možnost přidání řádků a sloupců dle potřeby – např. sloupec pro přiřazení výdaje jednotlivým partnerům, průřezové výdaje na realizaci aktivit (samostatná kapitolka, rozdělení do poznámky) atd.</a:t>
            </a:r>
          </a:p>
          <a:p>
            <a:pPr marL="811213">
              <a:buClr>
                <a:srgbClr val="337B86"/>
              </a:buClr>
            </a:pPr>
            <a:endParaRPr lang="cs-CZ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  <a:p>
            <a:pPr marL="811213">
              <a:buClr>
                <a:srgbClr val="337B86"/>
              </a:buClr>
            </a:pPr>
            <a:endParaRPr lang="cs-CZ" sz="2200" dirty="0">
              <a:solidFill>
                <a:schemeClr val="bg1"/>
              </a:solidFill>
            </a:endParaRPr>
          </a:p>
          <a:p>
            <a:pPr marL="468313" indent="0">
              <a:buClr>
                <a:srgbClr val="337B86"/>
              </a:buCl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 marL="0" indent="0">
              <a:buClr>
                <a:srgbClr val="337B86"/>
              </a:buClr>
              <a:buSzPct val="100000"/>
              <a:buNone/>
            </a:pP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CE542C8F-9E36-022A-10BA-1EF4EB7D2E53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FD2A95F6-B877-C329-E391-6B72A9F065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30CD69C3-9434-9C54-44CA-31C4474D02F4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</a:t>
            </a:r>
          </a:p>
        </p:txBody>
      </p:sp>
    </p:spTree>
    <p:extLst>
      <p:ext uri="{BB962C8B-B14F-4D97-AF65-F5344CB8AC3E}">
        <p14:creationId xmlns:p14="http://schemas.microsoft.com/office/powerpoint/2010/main" val="2201064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7D0320F-10BC-253F-9C01-5DCCAB5169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4699C1-51A7-CD23-954B-40B7B36E2BB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52438"/>
            <a:ext cx="9404350" cy="1400175"/>
          </a:xfrm>
        </p:spPr>
        <p:txBody>
          <a:bodyPr>
            <a:noAutofit/>
          </a:bodyPr>
          <a:lstStyle/>
          <a:p>
            <a:pPr algn="ctr"/>
            <a:br>
              <a:rPr lang="cs-CZ" sz="2000" b="1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26327F-D88E-48E4-4EA0-DF043AAEE90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2052638"/>
            <a:ext cx="8947150" cy="4195762"/>
          </a:xfrm>
        </p:spPr>
        <p:txBody>
          <a:bodyPr>
            <a:normAutofit/>
          </a:bodyPr>
          <a:lstStyle/>
          <a:p>
            <a:pPr marL="811213">
              <a:buClr>
                <a:srgbClr val="337B86"/>
              </a:buClr>
            </a:pPr>
            <a:endParaRPr lang="cs-CZ" sz="2200">
              <a:solidFill>
                <a:schemeClr val="bg1"/>
              </a:solidFill>
            </a:endParaRPr>
          </a:p>
          <a:p>
            <a:pPr marL="468313" indent="0">
              <a:buClr>
                <a:srgbClr val="337B86"/>
              </a:buClr>
              <a:buNone/>
            </a:pPr>
            <a:endParaRPr lang="cs-CZ" sz="2400">
              <a:solidFill>
                <a:schemeClr val="bg1"/>
              </a:solidFill>
            </a:endParaRPr>
          </a:p>
          <a:p>
            <a:pPr marL="0" indent="0">
              <a:buClr>
                <a:srgbClr val="337B86"/>
              </a:buClr>
              <a:buSzPct val="100000"/>
              <a:buNone/>
            </a:pPr>
            <a:endParaRPr lang="cs-CZ" sz="2400" dirty="0">
              <a:solidFill>
                <a:schemeClr val="bg1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C6E0B8D-725D-7B9D-6E58-DB23621A94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8497" y="0"/>
            <a:ext cx="84550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612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46B73C3-BDA9-735E-363D-95DD540E07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F10097CA-5D8B-2830-924D-CE51CB59F3D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5FDBDE48-0F58-5196-7D07-E6C6E77D20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E2282F4D-14BF-FDD4-893C-81FDE81A4740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21B9BDA4-9189-4183-0451-950C34C00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DETAILNÍ ROZPOČET PROJEKTU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43ECB2-0F99-EF82-6DC9-F403359F4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881" y="1853248"/>
            <a:ext cx="9420954" cy="3852935"/>
          </a:xfrm>
        </p:spPr>
        <p:txBody>
          <a:bodyPr>
            <a:normAutofit/>
          </a:bodyPr>
          <a:lstStyle/>
          <a:p>
            <a:pPr marL="811213">
              <a:buClr>
                <a:srgbClr val="337B86"/>
              </a:buClr>
            </a:pPr>
            <a:r>
              <a:rPr lang="cs-CZ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Využijte sloupec „Komentář / poznámky k uvedeným výdajům“.</a:t>
            </a:r>
          </a:p>
          <a:p>
            <a:pPr marL="811213">
              <a:buClr>
                <a:srgbClr val="337B86"/>
              </a:buClr>
            </a:pPr>
            <a:r>
              <a:rPr lang="cs-CZ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V komentáři či v textové části plné projektové žádosti popište způsob výpočtu výše daného výdaje -&gt; uveďte dostatek informací pro posouzení přiměřenosti a způsobilosti výdaje.</a:t>
            </a:r>
          </a:p>
          <a:p>
            <a:pPr marL="811213">
              <a:buClr>
                <a:srgbClr val="337B86"/>
              </a:buClr>
            </a:pPr>
            <a:r>
              <a:rPr lang="cs-CZ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Propojte výdaje s aktivitami a výstupy (očíslování atd.).</a:t>
            </a:r>
          </a:p>
          <a:p>
            <a:pPr marL="811213">
              <a:buClr>
                <a:srgbClr val="337B86"/>
              </a:buClr>
            </a:pPr>
            <a:r>
              <a:rPr lang="cs-CZ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Pro průřezové výdaje vytvořte vlastní kolonku, rozčlenění (%) mezi aktivity uveďte do komentáře.</a:t>
            </a:r>
          </a:p>
          <a:p>
            <a:pPr marL="811213">
              <a:buClr>
                <a:srgbClr val="337B86"/>
              </a:buClr>
            </a:pPr>
            <a:r>
              <a:rPr lang="cs-CZ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Výdaje uvádějte v Kč.</a:t>
            </a:r>
          </a:p>
          <a:p>
            <a:pPr marL="811213">
              <a:buClr>
                <a:srgbClr val="337B86"/>
              </a:buClr>
            </a:pPr>
            <a:r>
              <a:rPr lang="cs-CZ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Pro přepočet výdajů za švýcarského partnera použijte směnný kurz EK platný pro 11/2024:  27,016 CZK / 1CHF.</a:t>
            </a:r>
            <a:endParaRPr lang="cs-CZ" sz="24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  <a:p>
            <a:pPr marL="811213">
              <a:buClr>
                <a:srgbClr val="337B86"/>
              </a:buClr>
            </a:pPr>
            <a:endParaRPr lang="cs-CZ" sz="2200" dirty="0">
              <a:solidFill>
                <a:schemeClr val="bg1"/>
              </a:solidFill>
            </a:endParaRPr>
          </a:p>
          <a:p>
            <a:pPr marL="468313" indent="0">
              <a:buClr>
                <a:srgbClr val="337B86"/>
              </a:buCl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 marL="0" indent="0">
              <a:buClr>
                <a:srgbClr val="337B86"/>
              </a:buClr>
              <a:buSzPct val="100000"/>
              <a:buNone/>
            </a:pP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BDF33EBE-9CA9-A4F3-A24B-AB48B5517B31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FF75E648-432F-FC3F-780F-F43DB9EF6A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AF336A99-F59B-9FAF-566F-82246AD3E4FE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</a:t>
            </a:r>
          </a:p>
        </p:txBody>
      </p:sp>
    </p:spTree>
    <p:extLst>
      <p:ext uri="{BB962C8B-B14F-4D97-AF65-F5344CB8AC3E}">
        <p14:creationId xmlns:p14="http://schemas.microsoft.com/office/powerpoint/2010/main" val="2941110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84D7BA4-BED9-A929-FBD8-2A15CF919F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29F7B552-3F3B-DA3D-CDBD-41AABD6110F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782E851E-EBE4-CD11-C909-790CBB415EA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A5D296E8-6E67-8000-B905-C435A67DFF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0E12993E-0935-E0E7-7F89-B4BCE2132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ČLENĚNÍ VÝDAJŮ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3A607C-84E4-EA9D-95AA-BE0410D68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807412"/>
            <a:ext cx="9893694" cy="3852935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Clr>
                <a:srgbClr val="337B86"/>
              </a:buClr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bg1"/>
                </a:solidFill>
              </a:rPr>
              <a:t>Osobní výdaje </a:t>
            </a:r>
            <a:r>
              <a:rPr lang="cs-CZ" sz="2400" dirty="0">
                <a:solidFill>
                  <a:schemeClr val="bg1"/>
                </a:solidFill>
              </a:rPr>
              <a:t>– výdaje na mzdy/platy zaměstnanců (HPP, DPČ, DPP), vč. zákonných odvodů a dalších náhrad, příspěvků či jiných benefitů vyplývajících z platných předpisů. </a:t>
            </a:r>
          </a:p>
          <a:p>
            <a:pPr marL="990600" algn="just">
              <a:buClr>
                <a:srgbClr val="337B86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1"/>
                </a:solidFill>
              </a:rPr>
              <a:t>	osobní výdaje jsou způsobilé v poměru, v jakém se 	zaměstnanec  	podílí na realizaci projektu. </a:t>
            </a:r>
          </a:p>
          <a:p>
            <a:pPr marL="990600" algn="just">
              <a:buClr>
                <a:srgbClr val="337B86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1"/>
                </a:solidFill>
              </a:rPr>
              <a:t>	přímý podíl zaměstnance na zajištění implementace projektu</a:t>
            </a:r>
          </a:p>
          <a:p>
            <a:pPr marL="990600" algn="just">
              <a:buClr>
                <a:srgbClr val="337B86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1"/>
                </a:solidFill>
              </a:rPr>
              <a:t>	nejvýše 1,5 úvazku </a:t>
            </a:r>
          </a:p>
          <a:p>
            <a:pPr marL="990600" algn="just">
              <a:buClr>
                <a:srgbClr val="337B86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1"/>
                </a:solidFill>
              </a:rPr>
              <a:t>	pracovní výkazy – u HPP v případě částečného podílu na 	</a:t>
            </a:r>
            <a:r>
              <a:rPr lang="cs-CZ" sz="2400" dirty="0" err="1">
                <a:solidFill>
                  <a:schemeClr val="bg1"/>
                </a:solidFill>
              </a:rPr>
              <a:t>prac</a:t>
            </a:r>
            <a:r>
              <a:rPr lang="cs-CZ" sz="2400" dirty="0">
                <a:solidFill>
                  <a:schemeClr val="bg1"/>
                </a:solidFill>
              </a:rPr>
              <a:t>. 	úvazku, u DPP/DPČ vždy </a:t>
            </a:r>
          </a:p>
          <a:p>
            <a:pPr marL="990600" algn="just">
              <a:buClr>
                <a:srgbClr val="337B86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>
                <a:solidFill>
                  <a:schemeClr val="bg1"/>
                </a:solidFill>
              </a:rPr>
              <a:t>	</a:t>
            </a:r>
            <a:r>
              <a:rPr lang="cs-CZ" sz="2400" i="1">
                <a:solidFill>
                  <a:schemeClr val="bg1"/>
                </a:solidFill>
              </a:rPr>
              <a:t>POZOR </a:t>
            </a:r>
            <a:r>
              <a:rPr lang="cs-CZ" sz="2400" i="1" dirty="0">
                <a:solidFill>
                  <a:schemeClr val="bg1"/>
                </a:solidFill>
              </a:rPr>
              <a:t>NA ÚHRADU MEZD NA KONCI PROJEKTU!</a:t>
            </a:r>
          </a:p>
          <a:p>
            <a:pPr marL="457200" indent="-457200" algn="just">
              <a:buClr>
                <a:srgbClr val="337B86"/>
              </a:buClr>
              <a:buSzPct val="100000"/>
              <a:buFont typeface="+mj-lt"/>
              <a:buAutoNum type="arabicPeriod"/>
            </a:pPr>
            <a:endParaRPr lang="cs-CZ" sz="2400" dirty="0">
              <a:solidFill>
                <a:schemeClr val="bg1"/>
              </a:solidFill>
            </a:endParaRPr>
          </a:p>
          <a:p>
            <a:pPr marL="0" indent="0">
              <a:buClr>
                <a:srgbClr val="337B86"/>
              </a:buClr>
              <a:buSzPct val="100000"/>
              <a:buNone/>
            </a:pP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3F681EFD-EEFF-BB80-3795-5947E06A3607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35F37698-916F-1408-2DF6-591508D327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0301E65D-409C-8174-3409-7230A3AA4E8D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</a:t>
            </a:r>
          </a:p>
        </p:txBody>
      </p:sp>
    </p:spTree>
    <p:extLst>
      <p:ext uri="{BB962C8B-B14F-4D97-AF65-F5344CB8AC3E}">
        <p14:creationId xmlns:p14="http://schemas.microsoft.com/office/powerpoint/2010/main" val="2295193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AF53CC0-A083-0E4B-CCA5-18B72E0761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D1678919-6ED4-1862-EDF0-7F2E0BD47DF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E83EEF1F-7345-312D-FCFF-5A556E6CA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C0487682-C1BE-815E-0E02-02852F846A0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E32D34FA-C519-5557-7750-ADFDD0611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ČLENĚNÍ VÝDAJŮ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F3D051-F07C-7614-66CD-7AD027B12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807412"/>
            <a:ext cx="9110631" cy="3852935"/>
          </a:xfrm>
        </p:spPr>
        <p:txBody>
          <a:bodyPr>
            <a:normAutofit/>
          </a:bodyPr>
          <a:lstStyle/>
          <a:p>
            <a:pPr marL="457200" indent="-457200" algn="just">
              <a:buClr>
                <a:srgbClr val="337B86"/>
              </a:buClr>
              <a:buSzPct val="100000"/>
              <a:buFont typeface="+mj-lt"/>
              <a:buAutoNum type="arabicPeriod" startAt="2"/>
            </a:pPr>
            <a:r>
              <a:rPr lang="cs-CZ" sz="2400" b="1" dirty="0">
                <a:solidFill>
                  <a:schemeClr val="bg1"/>
                </a:solidFill>
              </a:rPr>
              <a:t>Výdaje na externí dodávky a služby </a:t>
            </a:r>
            <a:r>
              <a:rPr lang="cs-CZ" sz="2400" dirty="0">
                <a:solidFill>
                  <a:schemeClr val="bg1"/>
                </a:solidFill>
              </a:rPr>
              <a:t>– pořízení majetku a služeb</a:t>
            </a:r>
            <a:endParaRPr lang="cs-CZ" sz="2400" b="1" dirty="0">
              <a:solidFill>
                <a:schemeClr val="bg1"/>
              </a:solidFill>
            </a:endParaRPr>
          </a:p>
          <a:p>
            <a:pPr marL="785813" algn="just">
              <a:buClr>
                <a:srgbClr val="337B86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bg1"/>
                </a:solidFill>
              </a:rPr>
              <a:t>seznam předpokládaných VZ – stručný popis předmětu těchto zakázek -&gt; Plán VZ,</a:t>
            </a:r>
          </a:p>
          <a:p>
            <a:pPr marL="785813" algn="just">
              <a:buClr>
                <a:srgbClr val="337B86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bg1"/>
                </a:solidFill>
              </a:rPr>
              <a:t>nákup služeb zajištěných externím dodavatelem (např. odborné služby pro realizaci projektu, stavební práce, výdaje související s pořádáním školení a seminářů),</a:t>
            </a:r>
          </a:p>
          <a:p>
            <a:pPr marL="785813" algn="just">
              <a:buClr>
                <a:srgbClr val="337B86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bg1"/>
                </a:solidFill>
              </a:rPr>
              <a:t>výdaje spojené s nákupem nového vybavení či zařízení hmotné povahy a výdaje na nehmotný majetek -&gt; </a:t>
            </a:r>
          </a:p>
          <a:p>
            <a:pPr marL="0" indent="0">
              <a:buClr>
                <a:srgbClr val="337B86"/>
              </a:buClr>
              <a:buSzPct val="100000"/>
              <a:buNone/>
            </a:pP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C1070805-2314-D533-0E41-7B6C40979039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85D5EA24-6161-B3FF-598A-477459F77E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A152D7C4-0B7F-C69C-446D-59224275CAAB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</a:t>
            </a:r>
          </a:p>
        </p:txBody>
      </p:sp>
    </p:spTree>
    <p:extLst>
      <p:ext uri="{BB962C8B-B14F-4D97-AF65-F5344CB8AC3E}">
        <p14:creationId xmlns:p14="http://schemas.microsoft.com/office/powerpoint/2010/main" val="4000981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25F8C8A-96B9-32C4-F3FF-1097217EBC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EB067A57-4898-D539-F951-007AB2C029F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42C5DFF4-4C79-8ADA-145C-D910C65C7E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73AEEBFE-D63A-0644-5911-8F950C24B751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18EE959F-E916-A3EC-4FB3-E8B17FFF3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ČLENĚNÍ VÝDAJŮ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0C19C1-1FFD-B6E5-5D06-77D1EEC97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0" y="1622983"/>
            <a:ext cx="9176619" cy="421101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Clr>
                <a:srgbClr val="337B86"/>
              </a:buClr>
              <a:buSzPct val="100000"/>
              <a:buNone/>
            </a:pPr>
            <a:r>
              <a:rPr lang="cs-CZ" sz="2400" b="1" dirty="0">
                <a:solidFill>
                  <a:schemeClr val="bg1"/>
                </a:solidFill>
              </a:rPr>
              <a:t>Pořízení majetku: </a:t>
            </a:r>
          </a:p>
          <a:p>
            <a:pPr algn="just">
              <a:buClr>
                <a:srgbClr val="337B86"/>
              </a:buClr>
              <a:buSzPct val="100000"/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nezbytný pro realizaci projektu, je využíván primárně v přímé souvislosti s realizací projektu,</a:t>
            </a:r>
          </a:p>
          <a:p>
            <a:pPr algn="just">
              <a:buClr>
                <a:srgbClr val="337B86"/>
              </a:buClr>
              <a:buSzPct val="100000"/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způsobilá je celá pořizovací cena (vč. nákladů souvisejících s jeho pořízením),</a:t>
            </a:r>
          </a:p>
          <a:p>
            <a:pPr algn="just">
              <a:buClr>
                <a:srgbClr val="337B86"/>
              </a:buClr>
              <a:buSzPct val="100000"/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pokud je používán i k jiným účelům, které přímo nesouvisí s projektem, způsobilá je pouze jeho poměrná část,</a:t>
            </a:r>
          </a:p>
          <a:p>
            <a:pPr algn="just">
              <a:buClr>
                <a:srgbClr val="337B86"/>
              </a:buClr>
              <a:buSzPct val="100000"/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majetek musí být během realizace projektu a v době udržitelnosti pojištěn a řádně udržován.</a:t>
            </a:r>
          </a:p>
          <a:p>
            <a:pPr marL="0" indent="0" algn="just">
              <a:buClr>
                <a:srgbClr val="337B86"/>
              </a:buClr>
              <a:buSzPct val="100000"/>
              <a:buNone/>
            </a:pPr>
            <a:endParaRPr lang="cs-CZ" sz="2400" b="1" dirty="0">
              <a:solidFill>
                <a:schemeClr val="bg1"/>
              </a:solidFill>
            </a:endParaRPr>
          </a:p>
          <a:p>
            <a:pPr marL="0" indent="0" algn="just">
              <a:buClr>
                <a:srgbClr val="337B86"/>
              </a:buClr>
              <a:buSzPct val="100000"/>
              <a:buNone/>
            </a:pPr>
            <a:r>
              <a:rPr lang="cs-CZ" sz="2400" b="1" dirty="0">
                <a:solidFill>
                  <a:schemeClr val="bg1"/>
                </a:solidFill>
              </a:rPr>
              <a:t>Dodržení pravidel udržitelnosti a zákazu převodu DHM a DNM na jiný subjekt.</a:t>
            </a:r>
          </a:p>
          <a:p>
            <a:pPr marL="0" indent="0" algn="just">
              <a:buClr>
                <a:srgbClr val="337B86"/>
              </a:buClr>
              <a:buSzPct val="100000"/>
              <a:buNone/>
            </a:pPr>
            <a:endParaRPr lang="cs-CZ" sz="2400" b="1" dirty="0">
              <a:solidFill>
                <a:schemeClr val="bg1"/>
              </a:solidFill>
            </a:endParaRPr>
          </a:p>
          <a:p>
            <a:pPr marL="0" indent="0" algn="just">
              <a:buClr>
                <a:srgbClr val="337B86"/>
              </a:buClr>
              <a:buSzPct val="100000"/>
              <a:buNone/>
            </a:pPr>
            <a:r>
              <a:rPr lang="cs-CZ" sz="2400" b="1" dirty="0">
                <a:solidFill>
                  <a:schemeClr val="bg1"/>
                </a:solidFill>
              </a:rPr>
              <a:t>Daň z přidané hodnoty:</a:t>
            </a:r>
          </a:p>
          <a:p>
            <a:pPr algn="just">
              <a:buClr>
                <a:srgbClr val="337B86"/>
              </a:buClr>
              <a:buSzPct val="100000"/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musí se vztahovat ke způsobilým výdajům;</a:t>
            </a:r>
          </a:p>
          <a:p>
            <a:pPr algn="just">
              <a:buClr>
                <a:srgbClr val="337B86"/>
              </a:buClr>
              <a:buSzPct val="100000"/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to, že je subjekt plátce DPH, neznamená automaticky, že se jedná o nezpůsobilý výdaj;</a:t>
            </a:r>
          </a:p>
          <a:p>
            <a:pPr algn="just">
              <a:buClr>
                <a:srgbClr val="337B86"/>
              </a:buClr>
              <a:buSzPct val="100000"/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žadatel nemůže uplatnit nárok na odpočet DPH na vstupu a nese náklady na DPH výlučně a konečně.</a:t>
            </a: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5728FA0C-A431-0D6D-B712-9348EF867B07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E9F86577-DE45-F21E-CA8C-5738BA7535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D44A7FDC-D70F-5A63-F1C2-84542A30A565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</a:t>
            </a:r>
          </a:p>
        </p:txBody>
      </p:sp>
    </p:spTree>
    <p:extLst>
      <p:ext uri="{BB962C8B-B14F-4D97-AF65-F5344CB8AC3E}">
        <p14:creationId xmlns:p14="http://schemas.microsoft.com/office/powerpoint/2010/main" val="9869524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Vlastní 3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C00000"/>
      </a:accent1>
      <a:accent2>
        <a:srgbClr val="F8C6C6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10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11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12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13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14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15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16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17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18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19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2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20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21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22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3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4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5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6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7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8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9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3580</TotalTime>
  <Words>2054</Words>
  <Application>Microsoft Office PowerPoint</Application>
  <PresentationFormat>Širokoúhlá obrazovka</PresentationFormat>
  <Paragraphs>211</Paragraphs>
  <Slides>24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Calibri</vt:lpstr>
      <vt:lpstr>Century Gothic</vt:lpstr>
      <vt:lpstr>Wingdings</vt:lpstr>
      <vt:lpstr>Wingdings 3</vt:lpstr>
      <vt:lpstr>Ion</vt:lpstr>
      <vt:lpstr>Seminář pro předkladatele projektů do 2. kola první výzvy programu Udržitelný turismus a posílení biodiverzity  Ministerstvo životního prostředí 10. června 2025</vt:lpstr>
      <vt:lpstr>Rozpočet projektu Způsobilost výdajů Monitoring a financování projektů</vt:lpstr>
      <vt:lpstr> OBSAH PREZENTACE  </vt:lpstr>
      <vt:lpstr> DETAILNÍ ROZPOČET PROJEKTU  </vt:lpstr>
      <vt:lpstr>   </vt:lpstr>
      <vt:lpstr> DETAILNÍ ROZPOČET PROJEKTU  </vt:lpstr>
      <vt:lpstr> ČLENĚNÍ VÝDAJŮ  </vt:lpstr>
      <vt:lpstr> ČLENĚNÍ VÝDAJŮ  </vt:lpstr>
      <vt:lpstr> ČLENĚNÍ VÝDAJŮ  </vt:lpstr>
      <vt:lpstr> ČLENĚNÍ VÝDAJŮ  </vt:lpstr>
      <vt:lpstr> ČLENĚNÍ VÝDAJŮ  </vt:lpstr>
      <vt:lpstr> ZPŮSOBILOST VÝDAJŮ – obecná pravidla  </vt:lpstr>
      <vt:lpstr> ZPŮSOBILOST VÝDAJŮ – obecná pravidla  </vt:lpstr>
      <vt:lpstr> NEZPŮSOBILÉ VÝDAJE  </vt:lpstr>
      <vt:lpstr> NEZPŮSOBILÉ VÝDAJE  </vt:lpstr>
      <vt:lpstr> NEZPŮSOBILÉ VÝDAJE  </vt:lpstr>
      <vt:lpstr> FINANCOVÁNÍ PROJEKTU </vt:lpstr>
      <vt:lpstr> MONITOROVACÍ ZPRÁVY </vt:lpstr>
      <vt:lpstr> PRŮBĚŽNÁ ZPRÁVA </vt:lpstr>
      <vt:lpstr> PRŮBĚŽNÁ ZPRÁVA </vt:lpstr>
      <vt:lpstr> ZMĚNY V PROJEKTECH </vt:lpstr>
      <vt:lpstr> VEŘEJNÉ ZAKÁZKY </vt:lpstr>
      <vt:lpstr> PLÁN VEŘEJNÝCH ZAKÁZEK </vt:lpstr>
      <vt:lpstr> PROSTOR PRO VAŠE  DOTAZY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Kulatý stůl v rámci přípravy nastavení  Druhého příspěvku Programu švýcarsko-české spolupráce  v oblasti udržitelného turismu</dc:title>
  <dc:creator>Svobodová Anna</dc:creator>
  <cp:lastModifiedBy>Monika Vaněčková</cp:lastModifiedBy>
  <cp:revision>180</cp:revision>
  <cp:lastPrinted>2025-06-10T08:06:31Z</cp:lastPrinted>
  <dcterms:created xsi:type="dcterms:W3CDTF">2023-02-14T13:13:02Z</dcterms:created>
  <dcterms:modified xsi:type="dcterms:W3CDTF">2025-06-10T10:08:36Z</dcterms:modified>
</cp:coreProperties>
</file>