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9" r:id="rId2"/>
  </p:sldMasterIdLst>
  <p:notesMasterIdLst>
    <p:notesMasterId r:id="rId10"/>
  </p:notesMasterIdLst>
  <p:sldIdLst>
    <p:sldId id="276" r:id="rId3"/>
    <p:sldId id="303" r:id="rId4"/>
    <p:sldId id="339" r:id="rId5"/>
    <p:sldId id="341" r:id="rId6"/>
    <p:sldId id="340" r:id="rId7"/>
    <p:sldId id="342" r:id="rId8"/>
    <p:sldId id="329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5FB3542-AA1E-4AA6-9A13-DEF89862E808}">
          <p14:sldIdLst>
            <p14:sldId id="276"/>
            <p14:sldId id="303"/>
            <p14:sldId id="339"/>
            <p14:sldId id="341"/>
            <p14:sldId id="340"/>
            <p14:sldId id="342"/>
            <p14:sldId id="329"/>
          </p14:sldIdLst>
        </p14:section>
        <p14:section name="Oddíl bez názvu" id="{978F88ED-8E66-4022-98FD-78FCA67E9FB8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ečná Markéta" initials="KM" lastIdx="2" clrIdx="0">
    <p:extLst>
      <p:ext uri="{19B8F6BF-5375-455C-9EA6-DF929625EA0E}">
        <p15:presenceInfo xmlns:p15="http://schemas.microsoft.com/office/powerpoint/2012/main" userId="S-1-5-21-3039528631-2850849986-3139846408-41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B86"/>
    <a:srgbClr val="EE1030"/>
    <a:srgbClr val="E39494"/>
    <a:srgbClr val="B01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3E3A8-1B86-4D9E-A509-C849EA4ABA23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DAAE4-7016-47B2-A31D-221345C5E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18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79991-95C4-3E44-6C5D-D7E8DDA615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FF74FB7-9858-E5D2-D282-B9E938ECC3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A0206DA-D077-A24B-C1C8-63F4BCC618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DC64EA-6C9E-1830-2B2E-68C058307C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793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1AAAC-2973-4437-3405-C13E52E33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EAFD4A8-A314-B1DF-3C0A-AF5A89526B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4EEFB94-9922-7A80-73E0-AC54672F41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936ACE-2FBE-F51E-752F-C52B668893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423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99261-8921-61EB-266B-41FC2271B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888434C-F985-7B1B-31D3-2BF0FA6593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8FCD911-8665-0EF3-2E3D-E95844238B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E74411-DF8F-8BD4-F665-DD09D9BC20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265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6DD1EC-F427-DA56-196B-FF99C726F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14ADF91-0EE0-ADD4-8E91-B6A3E5643F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6F1239F-A44C-C8A1-7BD1-8A7FCFB32C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2B3842-BAC4-9014-086C-E110362DD2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1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C108E-6F74-3CB0-94F5-57F4E3212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25665D2-F6C8-C362-6E11-146F3846CE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CCC7AC0-2D55-60BE-C8AF-C3E82B70C2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12AD445-7757-11D6-4981-45827E9CA2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601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11648-897A-337E-2F64-FAED1B021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B6C9F2E-C48F-3E98-D6BA-9807D9F2A4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0C3B06E-B89C-E4FC-8372-021F0CCE02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AE27A79-5D3B-E5C1-F334-ED1462F080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756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85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29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3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1447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067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219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466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376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278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AFBF-0DEA-436F-9BC0-C1D881742155}" type="datetime1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438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43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79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76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64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80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5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51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9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23E1197-074C-433E-9F39-E629A5FD8689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769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85DD0E1-A195-490A-9E56-AFC622F48CAE}" type="datetime1">
              <a:rPr lang="cs-CZ" smtClean="0"/>
              <a:t>10.06.2025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769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796587F-59D2-4C56-A60C-E705DE34C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87" y="781099"/>
            <a:ext cx="4419734" cy="2336970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Seminář pro předkladatele projektů do 2. kola první výzvy programu Udržitelný turismus a posílení biodiverzity </a:t>
            </a:r>
            <a:br>
              <a:rPr lang="cs-CZ" sz="2800" b="1" dirty="0">
                <a:solidFill>
                  <a:schemeClr val="tx1"/>
                </a:solidFill>
              </a:rPr>
            </a:br>
            <a:br>
              <a:rPr lang="cs-CZ" sz="2800" b="1" dirty="0">
                <a:solidFill>
                  <a:schemeClr val="tx1"/>
                </a:solidFill>
              </a:rPr>
            </a:br>
            <a:br>
              <a:rPr lang="cs-CZ" sz="2800" b="1" dirty="0"/>
            </a:br>
            <a:br>
              <a:rPr lang="cs-CZ" sz="2800" b="1" dirty="0"/>
            </a:br>
            <a:r>
              <a:rPr lang="cs-CZ" sz="2400" b="1" dirty="0"/>
              <a:t>Ministerstvo životního prostředí</a:t>
            </a:r>
            <a:br>
              <a:rPr lang="cs-CZ" sz="2400" b="1" dirty="0"/>
            </a:br>
            <a:r>
              <a:rPr lang="cs-CZ" sz="2400" b="1" dirty="0"/>
              <a:t>10. června 2025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DAA46B9-B7E8-4487-B28E-C63A6EB7AA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270819" y="-63600"/>
            <a:ext cx="6858001" cy="69852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7191 h 6985200"/>
              <a:gd name="connsiteX6" fmla="*/ 1 w 6858001"/>
              <a:gd name="connsiteY6" fmla="*/ 887191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7191"/>
                </a:lnTo>
                <a:lnTo>
                  <a:pt x="1" y="887191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C866818C-1E5F-475A-B310-3C06B555F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6DE338D-ACAE-4AB8-BA49-4669F3A737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50633"/>
            <a:ext cx="5449471" cy="1189714"/>
          </a:xfrm>
          <a:prstGeom prst="rect">
            <a:avLst/>
          </a:prstGeom>
          <a:effectLst/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12AFDE8-E1ED-4A49-B8B3-4953F4B8A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7374880-BFD4-4C03-BE00-CB80236D9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008" y="3747980"/>
            <a:ext cx="4955311" cy="193638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98294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215B76-38A5-DEC3-FB9E-6950A71101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9226D0A6-AE32-24E2-679C-7D8FD903EF0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489371" y="229351"/>
            <a:ext cx="4702629" cy="5605265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A561D5CB-0749-747B-0D4B-0BCB3A2E8E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6AFECED4-574B-91E5-E402-4FC0B8C68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36A2A7B-AF9A-4DD6-1FF7-FD818A2C7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149" y="418635"/>
            <a:ext cx="7434775" cy="318898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b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</a:br>
            <a:b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</a:br>
            <a:b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</a:br>
            <a:b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</a:br>
            <a:b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</a:br>
            <a: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  <a:t>Časté dotazy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C476D6F-79DE-E7BB-D490-CB53901E09A9}"/>
              </a:ext>
            </a:extLst>
          </p:cNvPr>
          <p:cNvSpPr txBox="1"/>
          <p:nvPr/>
        </p:nvSpPr>
        <p:spPr>
          <a:xfrm>
            <a:off x="629880" y="4569883"/>
            <a:ext cx="105974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Lucie Valová</a:t>
            </a:r>
          </a:p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Ministerstvo životního prostředí</a:t>
            </a:r>
          </a:p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Odbor finančních a dobrovolných nástrojů</a:t>
            </a:r>
          </a:p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Oddělení mezinárodních programů a projektů</a:t>
            </a: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FC30B0BE-4B61-99ED-8FB8-4F63177566D3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B01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034F065B-341A-6976-E58C-B270C68A7B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E5EA353-6BF5-4471-C5E8-8BD630AA256F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projektů do 2. kola první výzvy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10. 6.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6363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149BA4-6892-CCA5-252A-E22D4E8F07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2863E-1E3F-10FA-76FE-820219AFD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53" y="171912"/>
            <a:ext cx="9404723" cy="1072164"/>
          </a:xfrm>
        </p:spPr>
        <p:txBody>
          <a:bodyPr>
            <a:noAutofit/>
          </a:bodyPr>
          <a:lstStyle/>
          <a:p>
            <a:pPr algn="ctr"/>
            <a:r>
              <a:rPr lang="cs-CZ" sz="3000" b="1" dirty="0">
                <a:solidFill>
                  <a:schemeClr val="bg2"/>
                </a:solidFill>
                <a:ea typeface="+mn-ea"/>
                <a:cs typeface="+mn-cs"/>
              </a:rPr>
              <a:t>Časté dotazy, nejasnosti pro 2. kolo</a:t>
            </a:r>
            <a:endParaRPr lang="cs-CZ" sz="3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16" name="Zástupný text 15">
            <a:extLst>
              <a:ext uri="{FF2B5EF4-FFF2-40B4-BE49-F238E27FC236}">
                <a16:creationId xmlns:a16="http://schemas.microsoft.com/office/drawing/2014/main" id="{5C56C5B9-D8C4-2C78-890D-71A242CF0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53" y="877460"/>
            <a:ext cx="9193311" cy="5108364"/>
          </a:xfrm>
        </p:spPr>
        <p:txBody>
          <a:bodyPr>
            <a:noAutofit/>
          </a:bodyPr>
          <a:lstStyle/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 má být předloženo stavební povolení? </a:t>
            </a:r>
          </a:p>
          <a:p>
            <a:pPr lvl="2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ROPD, nejpozději v ojedinělých případech max. do 28.2.2026 </a:t>
            </a:r>
          </a:p>
          <a:p>
            <a:pPr lvl="2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musí být jistota realizovatelnosti projektu, projekt se to stihne		</a:t>
            </a:r>
          </a:p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 má být plnění indikátorů, může to být až v době udržitelnosti?</a:t>
            </a:r>
          </a:p>
          <a:p>
            <a:pPr lvl="2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realizaci nastavit indikátory, které v realizaci přispějí ke změně. Lze navolit další indikátory, které budou moci prokázat změnu až v době udržitelnosti.</a:t>
            </a:r>
          </a:p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Vyplňuje prohlášení k VP každý partner zvlášť?</a:t>
            </a:r>
          </a:p>
          <a:p>
            <a:pPr lvl="2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ČP ke koncipováno za žadatele a projekt. V případě, kdy by byla VP u konkrétního partnera a pouze jeho aktivit, může být doloženo i z pozice partnera.</a:t>
            </a: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783C3FF9-7857-4926-228C-F1686E8A910C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19B64F81-35C5-5099-4260-BD6FDE6F19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383D9AA7-B182-BBF7-52AC-0A49E52BEBAC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projektů do 2. kola první výzvy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10. 6.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4" name="Group 44">
            <a:extLst>
              <a:ext uri="{FF2B5EF4-FFF2-40B4-BE49-F238E27FC236}">
                <a16:creationId xmlns:a16="http://schemas.microsoft.com/office/drawing/2014/main" id="{72BFAB5D-AFC6-8FA1-3CEF-29F4D2F9E84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" name="AutoShape 80">
              <a:extLst>
                <a:ext uri="{FF2B5EF4-FFF2-40B4-BE49-F238E27FC236}">
                  <a16:creationId xmlns:a16="http://schemas.microsoft.com/office/drawing/2014/main" id="{A5F42EFF-9567-0BC1-B750-3649BD96D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6" name="AutoShape 79">
              <a:extLst>
                <a:ext uri="{FF2B5EF4-FFF2-40B4-BE49-F238E27FC236}">
                  <a16:creationId xmlns:a16="http://schemas.microsoft.com/office/drawing/2014/main" id="{9B3103DA-E0D7-08A2-B2F8-B61600C281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266354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48B77E-0609-FC87-11C7-835776EBC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F85E18-21AC-E563-E5BA-0D6AA6130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53" y="171912"/>
            <a:ext cx="9404723" cy="1072164"/>
          </a:xfrm>
        </p:spPr>
        <p:txBody>
          <a:bodyPr>
            <a:noAutofit/>
          </a:bodyPr>
          <a:lstStyle/>
          <a:p>
            <a:pPr algn="ctr"/>
            <a:r>
              <a:rPr lang="cs-CZ" sz="3000" b="1" dirty="0">
                <a:solidFill>
                  <a:schemeClr val="bg2"/>
                </a:solidFill>
                <a:ea typeface="+mn-ea"/>
                <a:cs typeface="+mn-cs"/>
              </a:rPr>
              <a:t>Časté dotazy, nejasnosti pro 2. kolo</a:t>
            </a:r>
            <a:endParaRPr lang="cs-CZ" sz="3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16" name="Zástupný text 15">
            <a:extLst>
              <a:ext uri="{FF2B5EF4-FFF2-40B4-BE49-F238E27FC236}">
                <a16:creationId xmlns:a16="http://schemas.microsoft.com/office/drawing/2014/main" id="{D96BFA5E-7C3D-685A-9841-AF2342D03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53" y="877460"/>
            <a:ext cx="9193311" cy="5108364"/>
          </a:xfrm>
        </p:spPr>
        <p:txBody>
          <a:bodyPr>
            <a:noAutofit/>
          </a:bodyPr>
          <a:lstStyle/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možná změna partnera?</a:t>
            </a:r>
          </a:p>
          <a:p>
            <a:pPr lvl="2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 zásadních důvodů, kdy změna partnera přispěje k projektu jako celku, ano. (Nesmí dojít ke změně celkového rozpočtu projektu).</a:t>
            </a:r>
          </a:p>
          <a:p>
            <a:pPr lvl="2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Musí být jistota realizovatelnosti projektu, projekt se stihne.		</a:t>
            </a:r>
          </a:p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Prohlášení o partnerství je za každého partnera zvlášť?</a:t>
            </a:r>
          </a:p>
          <a:p>
            <a:pPr lvl="2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Ano, pro každého partnera. </a:t>
            </a:r>
            <a:endParaRPr lang="cs-CZ" sz="2200" b="1" dirty="0">
              <a:solidFill>
                <a:srgbClr val="337B86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4BA17531-A3B6-5F98-C9CA-752EA4BB7E2C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84F41AB4-2C5C-26B5-0605-C51A6404EE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18081605-3F96-5AE7-A8CA-6A879C483475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projektů do 2. kola první výzvy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10. 6.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4" name="Group 44">
            <a:extLst>
              <a:ext uri="{FF2B5EF4-FFF2-40B4-BE49-F238E27FC236}">
                <a16:creationId xmlns:a16="http://schemas.microsoft.com/office/drawing/2014/main" id="{C39468E3-504F-93AE-F630-D63CC40A7DC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" name="AutoShape 80">
              <a:extLst>
                <a:ext uri="{FF2B5EF4-FFF2-40B4-BE49-F238E27FC236}">
                  <a16:creationId xmlns:a16="http://schemas.microsoft.com/office/drawing/2014/main" id="{12797C29-6012-2435-F2B7-C7C0048DD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6" name="AutoShape 79">
              <a:extLst>
                <a:ext uri="{FF2B5EF4-FFF2-40B4-BE49-F238E27FC236}">
                  <a16:creationId xmlns:a16="http://schemas.microsoft.com/office/drawing/2014/main" id="{B8922E7F-03BD-FF23-5018-D49768ABEE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540177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B9C277-0C59-8E99-B88F-719A94EA2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5DC8E-9DF1-D693-273F-C181E10E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53" y="171912"/>
            <a:ext cx="9404723" cy="1072164"/>
          </a:xfrm>
        </p:spPr>
        <p:txBody>
          <a:bodyPr>
            <a:noAutofit/>
          </a:bodyPr>
          <a:lstStyle/>
          <a:p>
            <a:pPr algn="ctr"/>
            <a:r>
              <a:rPr lang="cs-CZ" sz="3000" b="1" dirty="0">
                <a:solidFill>
                  <a:schemeClr val="bg2"/>
                </a:solidFill>
                <a:ea typeface="+mn-ea"/>
                <a:cs typeface="+mn-cs"/>
              </a:rPr>
              <a:t>Časté komentáře, připomínky hodnotitelů</a:t>
            </a:r>
            <a:endParaRPr lang="cs-CZ" sz="3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16" name="Zástupný text 15">
            <a:extLst>
              <a:ext uri="{FF2B5EF4-FFF2-40B4-BE49-F238E27FC236}">
                <a16:creationId xmlns:a16="http://schemas.microsoft.com/office/drawing/2014/main" id="{EDF6B45F-7BE9-0BD6-E96F-1F505BFB9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53" y="877460"/>
            <a:ext cx="9193311" cy="5108364"/>
          </a:xfrm>
        </p:spPr>
        <p:txBody>
          <a:bodyPr>
            <a:noAutofit/>
          </a:bodyPr>
          <a:lstStyle/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2200" b="1" dirty="0">
              <a:solidFill>
                <a:srgbClr val="337B86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Vyvrátit předpoklad/domněnku, že opatřením doje k zatraktivnění lokality a většímu náporu turistů.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rizicích zvážit, zda opatření budou motivovat turisty ke změně.</a:t>
            </a:r>
          </a:p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Definovat indikátory jasně.</a:t>
            </a:r>
          </a:p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Personální náklady – zvážit výši, nezbytnost, nebo naopak posílené počtu…</a:t>
            </a:r>
          </a:p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Obhájit riziko personálních změn.</a:t>
            </a:r>
          </a:p>
          <a:p>
            <a:pPr marL="0" lvl="0" indent="0" algn="just">
              <a:spcBef>
                <a:spcPts val="600"/>
              </a:spcBef>
              <a:spcAft>
                <a:spcPts val="1200"/>
              </a:spcAft>
              <a:buNone/>
            </a:pPr>
            <a:r>
              <a:rPr lang="cs-CZ" sz="18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0AE4F651-B008-93D1-2711-8012EB789492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4A6AC3AE-3B32-18CD-C893-3F12EED15B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4FB571A6-ABA7-546E-96FA-F4E85138D763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projektů do 2. kola první výzvy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10. 6.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4" name="Group 44">
            <a:extLst>
              <a:ext uri="{FF2B5EF4-FFF2-40B4-BE49-F238E27FC236}">
                <a16:creationId xmlns:a16="http://schemas.microsoft.com/office/drawing/2014/main" id="{6D39171B-6107-6C0B-C41E-3FC4B326137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" name="AutoShape 80">
              <a:extLst>
                <a:ext uri="{FF2B5EF4-FFF2-40B4-BE49-F238E27FC236}">
                  <a16:creationId xmlns:a16="http://schemas.microsoft.com/office/drawing/2014/main" id="{CEAF3A0B-0290-9A4E-94E8-335B66640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6" name="AutoShape 79">
              <a:extLst>
                <a:ext uri="{FF2B5EF4-FFF2-40B4-BE49-F238E27FC236}">
                  <a16:creationId xmlns:a16="http://schemas.microsoft.com/office/drawing/2014/main" id="{3E235845-142A-8EA2-FA99-18B97DC2F8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333759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16A970-396C-9CD5-E2A4-88FCB163A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94D72-8181-8CE7-F6BF-0F89D5143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53" y="171912"/>
            <a:ext cx="9404723" cy="1072164"/>
          </a:xfrm>
        </p:spPr>
        <p:txBody>
          <a:bodyPr>
            <a:noAutofit/>
          </a:bodyPr>
          <a:lstStyle/>
          <a:p>
            <a:pPr algn="ctr"/>
            <a:r>
              <a:rPr lang="cs-CZ" sz="3000" b="1" dirty="0">
                <a:solidFill>
                  <a:schemeClr val="bg2"/>
                </a:solidFill>
                <a:ea typeface="+mn-ea"/>
                <a:cs typeface="+mn-cs"/>
              </a:rPr>
              <a:t>Časté komentáře, připomínky hodnotitelů</a:t>
            </a:r>
            <a:endParaRPr lang="cs-CZ" sz="3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16" name="Zástupný text 15">
            <a:extLst>
              <a:ext uri="{FF2B5EF4-FFF2-40B4-BE49-F238E27FC236}">
                <a16:creationId xmlns:a16="http://schemas.microsoft.com/office/drawing/2014/main" id="{5243880B-667B-001C-8976-0A3114128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53" y="877460"/>
            <a:ext cx="9193311" cy="510836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2200" b="1" dirty="0">
              <a:solidFill>
                <a:srgbClr val="337B86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konceptu nebylo možné posoudit efektivitu nákladů.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Prověřit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 na výběrová řízení a samotnou výstavbu.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Lépe vysvětlit vztah mezi zájmového území, vysvětlit výběr lokalit.</a:t>
            </a:r>
          </a:p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Uvést podrobnější údaje o zátěži oblasti.</a:t>
            </a:r>
          </a:p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Dostatečně obhájit </a:t>
            </a: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dopad v souladu se zaměřením programu.</a:t>
            </a:r>
          </a:p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srgbClr val="337B8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Doplnit riziko snížení podnikatelských aktivit ostatních subjektů na úkor realizovaného projektu.</a:t>
            </a:r>
          </a:p>
          <a:p>
            <a:pPr lvl="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800" b="1" dirty="0">
              <a:solidFill>
                <a:srgbClr val="337B86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EDB42A0B-3371-7E42-1132-38B6F25691AC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D68135FE-7981-F354-BA78-2696BC96BC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0FD687B2-22FD-78BB-BF09-8BDE3935E97B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projektů do 2. kola první výzvy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10. 6.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4" name="Group 44">
            <a:extLst>
              <a:ext uri="{FF2B5EF4-FFF2-40B4-BE49-F238E27FC236}">
                <a16:creationId xmlns:a16="http://schemas.microsoft.com/office/drawing/2014/main" id="{7BAB3256-DC57-6CE1-2AA3-1B35089074E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" name="AutoShape 80">
              <a:extLst>
                <a:ext uri="{FF2B5EF4-FFF2-40B4-BE49-F238E27FC236}">
                  <a16:creationId xmlns:a16="http://schemas.microsoft.com/office/drawing/2014/main" id="{0C5BE0C3-5B89-132C-C59A-A5AF218C2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6" name="AutoShape 79">
              <a:extLst>
                <a:ext uri="{FF2B5EF4-FFF2-40B4-BE49-F238E27FC236}">
                  <a16:creationId xmlns:a16="http://schemas.microsoft.com/office/drawing/2014/main" id="{35BE57F6-05B8-C8BF-48A4-DAAC38C13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426139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C72635-A651-C405-25D8-444292373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E32D9F04-E8C5-FF24-D720-4AD581EA8A3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9F041473-959E-D797-B8E4-80B497B3A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8025A1F4-E702-6ACF-EACF-AD7C8DB92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C5D43A66-0F98-D6CF-4A01-1C8C373D0D46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312C749E-2DED-A182-A384-D694EC7186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0306CE-84F0-3F67-3022-FF54D8CBF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03874"/>
            <a:ext cx="8946541" cy="4944526"/>
          </a:xfrm>
        </p:spPr>
        <p:txBody>
          <a:bodyPr/>
          <a:lstStyle/>
          <a:p>
            <a:pPr>
              <a:spcAft>
                <a:spcPts val="1200"/>
              </a:spcAft>
            </a:pPr>
            <a:endParaRPr lang="cs-CZ" b="1" dirty="0">
              <a:solidFill>
                <a:srgbClr val="337B86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cs-CZ" b="1" dirty="0">
              <a:solidFill>
                <a:srgbClr val="337B86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cs-CZ" sz="3500" b="1" dirty="0">
                <a:solidFill>
                  <a:schemeClr val="bg2"/>
                </a:solidFill>
                <a:ea typeface="+mn-ea"/>
                <a:cs typeface="+mn-cs"/>
              </a:rPr>
              <a:t>DĚKUJI VÁM ZA POZORNOST</a:t>
            </a:r>
            <a:endParaRPr lang="cs-CZ" sz="3500" b="1" dirty="0">
              <a:solidFill>
                <a:srgbClr val="337B86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cs-CZ" sz="3500" b="1" dirty="0">
              <a:solidFill>
                <a:srgbClr val="337B86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cs-CZ" b="1" dirty="0">
              <a:solidFill>
                <a:srgbClr val="337B86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cs-CZ" b="1" dirty="0">
                <a:solidFill>
                  <a:srgbClr val="337B86"/>
                </a:solidFill>
              </a:rPr>
              <a:t>Lucie Valová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000" b="1" dirty="0">
                <a:solidFill>
                  <a:srgbClr val="337B86"/>
                </a:solidFill>
                <a:latin typeface="+mj-lt"/>
              </a:rPr>
              <a:t>tel. 267 122 848, 608 973 205</a:t>
            </a:r>
            <a:endParaRPr lang="cs-CZ" b="1" dirty="0">
              <a:solidFill>
                <a:srgbClr val="337B86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89AEB39-1DE6-8DC7-2A10-7F91D71A72C4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projektů do 2. kola první výzvy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10. 6.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6181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Vlastní 3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C00000"/>
      </a:accent1>
      <a:accent2>
        <a:srgbClr val="F8C6C6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Ion">
  <a:themeElements>
    <a:clrScheme name="Vlastní 3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C00000"/>
      </a:accent1>
      <a:accent2>
        <a:srgbClr val="F8C6C6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3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4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5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3572</TotalTime>
  <Words>521</Words>
  <Application>Microsoft Office PowerPoint</Application>
  <PresentationFormat>Širokoúhlá obrazovka</PresentationFormat>
  <Paragraphs>55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Wingdings 3</vt:lpstr>
      <vt:lpstr>Ion</vt:lpstr>
      <vt:lpstr>Ion</vt:lpstr>
      <vt:lpstr>Seminář pro předkladatele projektů do 2. kola první výzvy programu Udržitelný turismus a posílení biodiverzity     Ministerstvo životního prostředí 10. června 2025</vt:lpstr>
      <vt:lpstr>     Časté dotazy</vt:lpstr>
      <vt:lpstr>Časté dotazy, nejasnosti pro 2. kolo</vt:lpstr>
      <vt:lpstr>Časté dotazy, nejasnosti pro 2. kolo</vt:lpstr>
      <vt:lpstr>Časté komentáře, připomínky hodnotitelů</vt:lpstr>
      <vt:lpstr>Časté komentáře, připomínky hodnotitelů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Kulatý stůl v rámci přípravy nastavení  Druhého příspěvku Programu švýcarsko-české spolupráce  v oblasti udržitelného turismu</dc:title>
  <dc:creator>Svobodová Anna</dc:creator>
  <cp:lastModifiedBy>Lucie Valová</cp:lastModifiedBy>
  <cp:revision>326</cp:revision>
  <cp:lastPrinted>2024-12-03T07:18:41Z</cp:lastPrinted>
  <dcterms:created xsi:type="dcterms:W3CDTF">2023-02-14T13:13:02Z</dcterms:created>
  <dcterms:modified xsi:type="dcterms:W3CDTF">2025-06-10T13:17:09Z</dcterms:modified>
</cp:coreProperties>
</file>